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x="18288000" cy="10287000"/>
  <p:notesSz cx="6858000" cy="9144000"/>
  <p:embeddedFontLst>
    <p:embeddedFont>
      <p:font typeface="Inter" charset="1" panose="020B0502030000000004"/>
      <p:regular r:id="rId47"/>
    </p:embeddedFont>
    <p:embeddedFont>
      <p:font typeface="Garet Bold" charset="1" panose="00000000000000000000"/>
      <p:regular r:id="rId48"/>
    </p:embeddedFont>
    <p:embeddedFont>
      <p:font typeface="Hammersmith One" charset="1" panose="02010703030501060504"/>
      <p:regular r:id="rId49"/>
    </p:embeddedFont>
    <p:embeddedFont>
      <p:font typeface="Inter Bold" charset="1" panose="020B0802030000000004"/>
      <p:regular r:id="rId50"/>
    </p:embeddedFont>
    <p:embeddedFont>
      <p:font typeface="Bodoni FLF Bold" charset="1" panose="02000803080000020003"/>
      <p:regular r:id="rId51"/>
    </p:embeddedFont>
    <p:embeddedFont>
      <p:font typeface="Montserrat Bold" charset="1" panose="00000800000000000000"/>
      <p:regular r:id="rId52"/>
    </p:embeddedFont>
    <p:embeddedFont>
      <p:font typeface="Bodoni FLF" charset="1" panose="02000606090000020003"/>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6.png" Type="http://schemas.openxmlformats.org/officeDocument/2006/relationships/image"/><Relationship Id="rId5" Target="../media/image37.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7.png" Type="http://schemas.openxmlformats.org/officeDocument/2006/relationships/image"/><Relationship Id="rId5" Target="../media/image39.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 Id="rId4" Target="../media/image37.png" Type="http://schemas.openxmlformats.org/officeDocument/2006/relationships/image"/><Relationship Id="rId5" Target="../media/image40.pn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4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media/image47.png" Type="http://schemas.openxmlformats.org/officeDocument/2006/relationships/image"/><Relationship Id="rId9" Target="../media/image4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49.png" Type="http://schemas.openxmlformats.org/officeDocument/2006/relationships/image"/><Relationship Id="rId7" Target="../media/image50.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svg" Type="http://schemas.openxmlformats.org/officeDocument/2006/relationships/image"/><Relationship Id="rId4" Target="../media/image61.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55.png" Type="http://schemas.openxmlformats.org/officeDocument/2006/relationships/image"/><Relationship Id="rId8" Target="../media/image56.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65.png" Type="http://schemas.openxmlformats.org/officeDocument/2006/relationships/image"/><Relationship Id="rId8" Target="../media/image66.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6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png" Type="http://schemas.openxmlformats.org/officeDocument/2006/relationships/image"/><Relationship Id="rId11" Target="../media/image8.svg" Type="http://schemas.openxmlformats.org/officeDocument/2006/relationships/image"/><Relationship Id="rId2" Target="../media/image67.png" Type="http://schemas.openxmlformats.org/officeDocument/2006/relationships/image"/><Relationship Id="rId3" Target="../media/image68.svg" Type="http://schemas.openxmlformats.org/officeDocument/2006/relationships/image"/><Relationship Id="rId4" Target="https://www.bloomberg.com" TargetMode="External" Type="http://schemas.openxmlformats.org/officeDocument/2006/relationships/hyperlink"/><Relationship Id="rId5" Target="https://goldpredictors.com" TargetMode="External" Type="http://schemas.openxmlformats.org/officeDocument/2006/relationships/hyperlink"/><Relationship Id="rId6" Target="https://www.tradingview.com" TargetMode="External" Type="http://schemas.openxmlformats.org/officeDocument/2006/relationships/hyperlink"/><Relationship Id="rId7" Target="https://finance.yahoo.com" TargetMode="External" Type="http://schemas.openxmlformats.org/officeDocument/2006/relationships/hyperlink"/><Relationship Id="rId8" Target="../media/image5.png" Type="http://schemas.openxmlformats.org/officeDocument/2006/relationships/image"/><Relationship Id="rId9" Target="../media/image6.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69.png" Type="http://schemas.openxmlformats.org/officeDocument/2006/relationships/image"/><Relationship Id="rId5" Target="../media/image70.svg" Type="http://schemas.openxmlformats.org/officeDocument/2006/relationships/image"/><Relationship Id="rId6" Target="../media/image71.png" Type="http://schemas.openxmlformats.org/officeDocument/2006/relationships/image"/><Relationship Id="rId7" Target="../media/image7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2.png" Type="http://schemas.openxmlformats.org/officeDocument/2006/relationships/image"/><Relationship Id="rId11" Target="../media/image33.svg" Type="http://schemas.openxmlformats.org/officeDocument/2006/relationships/image"/><Relationship Id="rId2" Target="../media/image28.png" Type="http://schemas.openxmlformats.org/officeDocument/2006/relationships/image"/><Relationship Id="rId3" Target="../media/image29.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415274" y="3703559"/>
            <a:ext cx="9115816" cy="9149085"/>
          </a:xfrm>
          <a:custGeom>
            <a:avLst/>
            <a:gdLst/>
            <a:ahLst/>
            <a:cxnLst/>
            <a:rect r="r" b="b" t="t" l="l"/>
            <a:pathLst>
              <a:path h="9149085" w="9115816">
                <a:moveTo>
                  <a:pt x="0" y="0"/>
                </a:moveTo>
                <a:lnTo>
                  <a:pt x="9115815" y="0"/>
                </a:lnTo>
                <a:lnTo>
                  <a:pt x="9115815" y="9149085"/>
                </a:lnTo>
                <a:lnTo>
                  <a:pt x="0" y="91490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66961">
            <a:off x="12714396" y="3440228"/>
            <a:ext cx="6316550" cy="7207681"/>
          </a:xfrm>
          <a:custGeom>
            <a:avLst/>
            <a:gdLst/>
            <a:ahLst/>
            <a:cxnLst/>
            <a:rect r="r" b="b" t="t" l="l"/>
            <a:pathLst>
              <a:path h="7207681" w="6316550">
                <a:moveTo>
                  <a:pt x="0" y="0"/>
                </a:moveTo>
                <a:lnTo>
                  <a:pt x="6316550" y="0"/>
                </a:lnTo>
                <a:lnTo>
                  <a:pt x="6316550" y="7207681"/>
                </a:lnTo>
                <a:lnTo>
                  <a:pt x="0" y="720768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815861" y="952500"/>
            <a:ext cx="4656278" cy="589915"/>
          </a:xfrm>
          <a:prstGeom prst="rect">
            <a:avLst/>
          </a:prstGeom>
        </p:spPr>
        <p:txBody>
          <a:bodyPr anchor="t" rtlCol="false" tIns="0" lIns="0" bIns="0" rIns="0">
            <a:spAutoFit/>
          </a:bodyPr>
          <a:lstStyle/>
          <a:p>
            <a:pPr algn="ctr">
              <a:lnSpc>
                <a:spcPts val="4759"/>
              </a:lnSpc>
              <a:spcBef>
                <a:spcPct val="0"/>
              </a:spcBef>
            </a:pPr>
            <a:r>
              <a:rPr lang="en-US" sz="3399">
                <a:solidFill>
                  <a:srgbClr val="3D3D3D"/>
                </a:solidFill>
                <a:latin typeface="Inter"/>
                <a:ea typeface="Inter"/>
                <a:cs typeface="Inter"/>
                <a:sym typeface="Inter"/>
              </a:rPr>
              <a:t>Graduation Project</a:t>
            </a:r>
          </a:p>
        </p:txBody>
      </p:sp>
      <p:sp>
        <p:nvSpPr>
          <p:cNvPr name="TextBox 5" id="5"/>
          <p:cNvSpPr txBox="true"/>
          <p:nvPr/>
        </p:nvSpPr>
        <p:spPr>
          <a:xfrm rot="0">
            <a:off x="2415329" y="1323340"/>
            <a:ext cx="13457341" cy="1892299"/>
          </a:xfrm>
          <a:prstGeom prst="rect">
            <a:avLst/>
          </a:prstGeom>
        </p:spPr>
        <p:txBody>
          <a:bodyPr anchor="t" rtlCol="false" tIns="0" lIns="0" bIns="0" rIns="0">
            <a:spAutoFit/>
          </a:bodyPr>
          <a:lstStyle/>
          <a:p>
            <a:pPr algn="ctr" marL="0" indent="0" lvl="0">
              <a:lnSpc>
                <a:spcPts val="15400"/>
              </a:lnSpc>
              <a:spcBef>
                <a:spcPct val="0"/>
              </a:spcBef>
            </a:pPr>
            <a:r>
              <a:rPr lang="en-US" b="true" sz="11000" spc="-715">
                <a:solidFill>
                  <a:srgbClr val="3D3D3D"/>
                </a:solidFill>
                <a:latin typeface="Garet Bold"/>
                <a:ea typeface="Garet Bold"/>
                <a:cs typeface="Garet Bold"/>
                <a:sym typeface="Garet Bold"/>
              </a:rPr>
              <a:t>GOLD INSIGHTS</a:t>
            </a:r>
          </a:p>
        </p:txBody>
      </p:sp>
      <p:sp>
        <p:nvSpPr>
          <p:cNvPr name="Freeform 6" id="6"/>
          <p:cNvSpPr/>
          <p:nvPr/>
        </p:nvSpPr>
        <p:spPr>
          <a:xfrm flipH="false" flipV="false" rot="0">
            <a:off x="7700541" y="4159037"/>
            <a:ext cx="4550833" cy="4119065"/>
          </a:xfrm>
          <a:custGeom>
            <a:avLst/>
            <a:gdLst/>
            <a:ahLst/>
            <a:cxnLst/>
            <a:rect r="r" b="b" t="t" l="l"/>
            <a:pathLst>
              <a:path h="4119065" w="4550833">
                <a:moveTo>
                  <a:pt x="0" y="0"/>
                </a:moveTo>
                <a:lnTo>
                  <a:pt x="4550833" y="0"/>
                </a:lnTo>
                <a:lnTo>
                  <a:pt x="4550833" y="4119064"/>
                </a:lnTo>
                <a:lnTo>
                  <a:pt x="0" y="41190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714126" y="5800257"/>
            <a:ext cx="1415946" cy="1427017"/>
          </a:xfrm>
          <a:custGeom>
            <a:avLst/>
            <a:gdLst/>
            <a:ahLst/>
            <a:cxnLst/>
            <a:rect r="r" b="b" t="t" l="l"/>
            <a:pathLst>
              <a:path h="1427017" w="1415946">
                <a:moveTo>
                  <a:pt x="0" y="0"/>
                </a:moveTo>
                <a:lnTo>
                  <a:pt x="1415946" y="0"/>
                </a:lnTo>
                <a:lnTo>
                  <a:pt x="1415946" y="1427017"/>
                </a:lnTo>
                <a:lnTo>
                  <a:pt x="0" y="1427017"/>
                </a:lnTo>
                <a:lnTo>
                  <a:pt x="0" y="0"/>
                </a:lnTo>
                <a:close/>
              </a:path>
            </a:pathLst>
          </a:custGeom>
          <a:blipFill>
            <a:blip r:embed="rId8">
              <a:extLst>
                <a:ext uri="{96DAC541-7B7A-43D3-8B79-37D633B846F1}">
                  <asvg:svgBlip xmlns:asvg="http://schemas.microsoft.com/office/drawing/2016/SVG/main" r:embed="rId9"/>
                </a:ext>
              </a:extLst>
            </a:blip>
            <a:stretch>
              <a:fillRect l="-23080" t="0" r="-1608" b="-23721"/>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06724"/>
            <a:ext cx="12575204" cy="7073553"/>
          </a:xfrm>
          <a:custGeom>
            <a:avLst/>
            <a:gdLst/>
            <a:ahLst/>
            <a:cxnLst/>
            <a:rect r="r" b="b" t="t" l="l"/>
            <a:pathLst>
              <a:path h="7073553" w="12575204">
                <a:moveTo>
                  <a:pt x="0" y="0"/>
                </a:moveTo>
                <a:lnTo>
                  <a:pt x="12575204" y="0"/>
                </a:lnTo>
                <a:lnTo>
                  <a:pt x="12575204" y="7073552"/>
                </a:lnTo>
                <a:lnTo>
                  <a:pt x="0" y="7073552"/>
                </a:lnTo>
                <a:lnTo>
                  <a:pt x="0" y="0"/>
                </a:lnTo>
                <a:close/>
              </a:path>
            </a:pathLst>
          </a:custGeom>
          <a:blipFill>
            <a:blip r:embed="rId2">
              <a:extLst>
                <a:ext uri="{96DAC541-7B7A-43D3-8B79-37D633B846F1}">
                  <asvg:svgBlip xmlns:asvg="http://schemas.microsoft.com/office/drawing/2016/SVG/main" r:embed="rId3"/>
                </a:ext>
              </a:extLst>
            </a:blip>
            <a:stretch>
              <a:fillRect l="-27030" t="-38888" r="-27030" b="-38888"/>
            </a:stretch>
          </a:blipFill>
        </p:spPr>
      </p:sp>
      <p:sp>
        <p:nvSpPr>
          <p:cNvPr name="TextBox 3" id="3"/>
          <p:cNvSpPr txBox="true"/>
          <p:nvPr/>
        </p:nvSpPr>
        <p:spPr>
          <a:xfrm rot="0">
            <a:off x="1976190" y="4443426"/>
            <a:ext cx="10680224" cy="1278045"/>
          </a:xfrm>
          <a:prstGeom prst="rect">
            <a:avLst/>
          </a:prstGeom>
        </p:spPr>
        <p:txBody>
          <a:bodyPr anchor="t" rtlCol="false" tIns="0" lIns="0" bIns="0" rIns="0">
            <a:spAutoFit/>
          </a:bodyPr>
          <a:lstStyle/>
          <a:p>
            <a:pPr algn="l" marL="0" indent="0" lvl="0">
              <a:lnSpc>
                <a:spcPts val="9455"/>
              </a:lnSpc>
              <a:spcBef>
                <a:spcPct val="0"/>
              </a:spcBef>
            </a:pPr>
            <a:r>
              <a:rPr lang="en-US" b="true" sz="9953" spc="-646">
                <a:solidFill>
                  <a:srgbClr val="FFFFFF"/>
                </a:solidFill>
                <a:latin typeface="Garet Bold"/>
                <a:ea typeface="Garet Bold"/>
                <a:cs typeface="Garet Bold"/>
                <a:sym typeface="Garet Bold"/>
              </a:rPr>
              <a:t>Related Work</a:t>
            </a:r>
          </a:p>
        </p:txBody>
      </p:sp>
      <p:grpSp>
        <p:nvGrpSpPr>
          <p:cNvPr name="Group 4" id="4"/>
          <p:cNvGrpSpPr/>
          <p:nvPr/>
        </p:nvGrpSpPr>
        <p:grpSpPr>
          <a:xfrm rot="0">
            <a:off x="10961159" y="-1413871"/>
            <a:ext cx="8073101" cy="12754514"/>
            <a:chOff x="0" y="0"/>
            <a:chExt cx="9686353" cy="15303256"/>
          </a:xfrm>
        </p:grpSpPr>
        <p:sp>
          <p:nvSpPr>
            <p:cNvPr name="Freeform 5" id="5"/>
            <p:cNvSpPr/>
            <p:nvPr/>
          </p:nvSpPr>
          <p:spPr>
            <a:xfrm flipH="false" flipV="false" rot="0">
              <a:off x="-38227" y="-27178"/>
              <a:ext cx="9724580" cy="15330435"/>
            </a:xfrm>
            <a:custGeom>
              <a:avLst/>
              <a:gdLst/>
              <a:ahLst/>
              <a:cxnLst/>
              <a:rect r="r" b="b" t="t" l="l"/>
              <a:pathLst>
                <a:path h="15330435" w="9724580">
                  <a:moveTo>
                    <a:pt x="9245275" y="1620952"/>
                  </a:moveTo>
                  <a:cubicBezTo>
                    <a:pt x="9508925" y="1704006"/>
                    <a:pt x="9724580" y="2091489"/>
                    <a:pt x="9724580" y="2482059"/>
                  </a:cubicBezTo>
                  <a:lnTo>
                    <a:pt x="9724580" y="14620307"/>
                  </a:lnTo>
                  <a:cubicBezTo>
                    <a:pt x="9724580" y="15010877"/>
                    <a:pt x="9503805" y="15330435"/>
                    <a:pt x="9233970" y="15330435"/>
                  </a:cubicBezTo>
                  <a:lnTo>
                    <a:pt x="389333" y="15330435"/>
                  </a:lnTo>
                  <a:cubicBezTo>
                    <a:pt x="119498" y="15330435"/>
                    <a:pt x="0" y="15030019"/>
                    <a:pt x="65744" y="14662914"/>
                  </a:cubicBezTo>
                  <a:lnTo>
                    <a:pt x="3595365" y="560700"/>
                  </a:lnTo>
                  <a:cubicBezTo>
                    <a:pt x="3687301" y="193595"/>
                    <a:pt x="3978254" y="0"/>
                    <a:pt x="4241903" y="44159"/>
                  </a:cubicBezTo>
                  <a:lnTo>
                    <a:pt x="9245275" y="1620952"/>
                  </a:lnTo>
                  <a:close/>
                </a:path>
              </a:pathLst>
            </a:custGeom>
            <a:blipFill>
              <a:blip r:embed="rId4"/>
              <a:stretch>
                <a:fillRect l="-11346" t="0" r="-11346"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3533695" y="438788"/>
            <a:ext cx="3725605" cy="3773633"/>
          </a:xfrm>
          <a:custGeom>
            <a:avLst/>
            <a:gdLst/>
            <a:ahLst/>
            <a:cxnLst/>
            <a:rect r="r" b="b" t="t" l="l"/>
            <a:pathLst>
              <a:path h="3773633" w="3725605">
                <a:moveTo>
                  <a:pt x="0" y="0"/>
                </a:moveTo>
                <a:lnTo>
                  <a:pt x="3725605" y="0"/>
                </a:lnTo>
                <a:lnTo>
                  <a:pt x="3725605" y="3773633"/>
                </a:lnTo>
                <a:lnTo>
                  <a:pt x="0" y="3773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856077"/>
            <a:ext cx="4119821" cy="2287423"/>
          </a:xfrm>
          <a:custGeom>
            <a:avLst/>
            <a:gdLst/>
            <a:ahLst/>
            <a:cxnLst/>
            <a:rect r="r" b="b" t="t" l="l"/>
            <a:pathLst>
              <a:path h="2287423" w="4119821">
                <a:moveTo>
                  <a:pt x="0" y="0"/>
                </a:moveTo>
                <a:lnTo>
                  <a:pt x="4119821" y="0"/>
                </a:lnTo>
                <a:lnTo>
                  <a:pt x="4119821" y="2287423"/>
                </a:lnTo>
                <a:lnTo>
                  <a:pt x="0" y="2287423"/>
                </a:lnTo>
                <a:lnTo>
                  <a:pt x="0" y="0"/>
                </a:lnTo>
                <a:close/>
              </a:path>
            </a:pathLst>
          </a:custGeom>
          <a:blipFill>
            <a:blip r:embed="rId4"/>
            <a:stretch>
              <a:fillRect l="0" t="0" r="0" b="0"/>
            </a:stretch>
          </a:blipFill>
        </p:spPr>
      </p:sp>
      <p:grpSp>
        <p:nvGrpSpPr>
          <p:cNvPr name="Group 4" id="4"/>
          <p:cNvGrpSpPr/>
          <p:nvPr/>
        </p:nvGrpSpPr>
        <p:grpSpPr>
          <a:xfrm rot="0">
            <a:off x="12102943" y="4566460"/>
            <a:ext cx="6587110" cy="5246370"/>
            <a:chOff x="0" y="0"/>
            <a:chExt cx="1020516" cy="812800"/>
          </a:xfrm>
        </p:grpSpPr>
        <p:sp>
          <p:nvSpPr>
            <p:cNvPr name="Freeform 5" id="5"/>
            <p:cNvSpPr/>
            <p:nvPr/>
          </p:nvSpPr>
          <p:spPr>
            <a:xfrm flipH="false" flipV="false" rot="0">
              <a:off x="0" y="0"/>
              <a:ext cx="1020516" cy="812800"/>
            </a:xfrm>
            <a:custGeom>
              <a:avLst/>
              <a:gdLst/>
              <a:ahLst/>
              <a:cxnLst/>
              <a:rect r="r" b="b" t="t" l="l"/>
              <a:pathLst>
                <a:path h="812800" w="1020516">
                  <a:moveTo>
                    <a:pt x="56415" y="0"/>
                  </a:moveTo>
                  <a:lnTo>
                    <a:pt x="964101" y="0"/>
                  </a:lnTo>
                  <a:cubicBezTo>
                    <a:pt x="995258" y="0"/>
                    <a:pt x="1020516" y="25258"/>
                    <a:pt x="1020516" y="56415"/>
                  </a:cubicBezTo>
                  <a:lnTo>
                    <a:pt x="1020516" y="756385"/>
                  </a:lnTo>
                  <a:cubicBezTo>
                    <a:pt x="1020516" y="787542"/>
                    <a:pt x="995258" y="812800"/>
                    <a:pt x="964101" y="812800"/>
                  </a:cubicBezTo>
                  <a:lnTo>
                    <a:pt x="56415" y="812800"/>
                  </a:lnTo>
                  <a:cubicBezTo>
                    <a:pt x="25258" y="812800"/>
                    <a:pt x="0" y="787542"/>
                    <a:pt x="0" y="756385"/>
                  </a:cubicBezTo>
                  <a:lnTo>
                    <a:pt x="0" y="56415"/>
                  </a:lnTo>
                  <a:cubicBezTo>
                    <a:pt x="0" y="25258"/>
                    <a:pt x="25258" y="0"/>
                    <a:pt x="56415" y="0"/>
                  </a:cubicBezTo>
                  <a:close/>
                </a:path>
              </a:pathLst>
            </a:custGeom>
            <a:blipFill>
              <a:blip r:embed="rId5"/>
              <a:stretch>
                <a:fillRect l="0" t="-12777" r="0" b="-12777"/>
              </a:stretch>
            </a:blipFill>
          </p:spPr>
        </p:sp>
      </p:grpSp>
      <p:sp>
        <p:nvSpPr>
          <p:cNvPr name="TextBox 6" id="6"/>
          <p:cNvSpPr txBox="true"/>
          <p:nvPr/>
        </p:nvSpPr>
        <p:spPr>
          <a:xfrm rot="0">
            <a:off x="1028700" y="1285875"/>
            <a:ext cx="9125422" cy="1416051"/>
          </a:xfrm>
          <a:prstGeom prst="rect">
            <a:avLst/>
          </a:prstGeom>
        </p:spPr>
        <p:txBody>
          <a:bodyPr anchor="t" rtlCol="false" tIns="0" lIns="0" bIns="0" rIns="0">
            <a:spAutoFit/>
          </a:bodyPr>
          <a:lstStyle/>
          <a:p>
            <a:pPr algn="l" marL="0" indent="0" lvl="0">
              <a:lnSpc>
                <a:spcPts val="10450"/>
              </a:lnSpc>
              <a:spcBef>
                <a:spcPct val="0"/>
              </a:spcBef>
            </a:pPr>
            <a:r>
              <a:rPr lang="en-US" b="true" sz="11000" spc="-715">
                <a:solidFill>
                  <a:srgbClr val="3D3D3D"/>
                </a:solidFill>
                <a:latin typeface="Garet Bold"/>
                <a:ea typeface="Garet Bold"/>
                <a:cs typeface="Garet Bold"/>
                <a:sym typeface="Garet Bold"/>
              </a:rPr>
              <a:t>Related Work</a:t>
            </a:r>
          </a:p>
        </p:txBody>
      </p:sp>
      <p:sp>
        <p:nvSpPr>
          <p:cNvPr name="TextBox 7" id="7"/>
          <p:cNvSpPr txBox="true"/>
          <p:nvPr/>
        </p:nvSpPr>
        <p:spPr>
          <a:xfrm rot="0">
            <a:off x="1028700" y="6232073"/>
            <a:ext cx="8584814" cy="262255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It’s Features</a:t>
            </a:r>
          </a:p>
          <a:p>
            <a:pPr algn="l" marL="539751" indent="-269876" lvl="1">
              <a:lnSpc>
                <a:spcPts val="3500"/>
              </a:lnSpc>
              <a:buFont typeface="Arial"/>
              <a:buChar char="•"/>
            </a:pPr>
            <a:r>
              <a:rPr lang="en-US" sz="2500">
                <a:solidFill>
                  <a:srgbClr val="3D3D3D"/>
                </a:solidFill>
                <a:latin typeface="Inter"/>
                <a:ea typeface="Inter"/>
                <a:cs typeface="Inter"/>
                <a:sym typeface="Inter"/>
              </a:rPr>
              <a:t>technical charting tools</a:t>
            </a:r>
          </a:p>
          <a:p>
            <a:pPr algn="l" marL="539751" indent="-269876" lvl="1">
              <a:lnSpc>
                <a:spcPts val="3500"/>
              </a:lnSpc>
              <a:buFont typeface="Arial"/>
              <a:buChar char="•"/>
            </a:pPr>
            <a:r>
              <a:rPr lang="en-US" sz="2500">
                <a:solidFill>
                  <a:srgbClr val="3D3D3D"/>
                </a:solidFill>
                <a:latin typeface="Inter"/>
                <a:ea typeface="Inter"/>
                <a:cs typeface="Inter"/>
                <a:sym typeface="Inter"/>
              </a:rPr>
              <a:t>Real-time market data</a:t>
            </a:r>
          </a:p>
          <a:p>
            <a:pPr algn="l" marL="539751" indent="-269876" lvl="1">
              <a:lnSpc>
                <a:spcPts val="3500"/>
              </a:lnSpc>
              <a:buFont typeface="Arial"/>
              <a:buChar char="•"/>
            </a:pPr>
            <a:r>
              <a:rPr lang="en-US" sz="2500">
                <a:solidFill>
                  <a:srgbClr val="3D3D3D"/>
                </a:solidFill>
                <a:latin typeface="Inter"/>
                <a:ea typeface="Inter"/>
                <a:cs typeface="Inter"/>
                <a:sym typeface="Inter"/>
              </a:rPr>
              <a:t>Strong community sharing analysis and ideas</a:t>
            </a:r>
          </a:p>
          <a:p>
            <a:pPr algn="l">
              <a:lnSpc>
                <a:spcPts val="3500"/>
              </a:lnSpc>
            </a:pPr>
          </a:p>
          <a:p>
            <a:pPr algn="l">
              <a:lnSpc>
                <a:spcPts val="3500"/>
              </a:lnSpc>
              <a:spcBef>
                <a:spcPct val="0"/>
              </a:spcBef>
            </a:pPr>
          </a:p>
        </p:txBody>
      </p:sp>
      <p:sp>
        <p:nvSpPr>
          <p:cNvPr name="TextBox 8" id="8"/>
          <p:cNvSpPr txBox="true"/>
          <p:nvPr/>
        </p:nvSpPr>
        <p:spPr>
          <a:xfrm rot="0">
            <a:off x="1028700" y="4679950"/>
            <a:ext cx="5732694" cy="869950"/>
          </a:xfrm>
          <a:prstGeom prst="rect">
            <a:avLst/>
          </a:prstGeom>
        </p:spPr>
        <p:txBody>
          <a:bodyPr anchor="t" rtlCol="false" tIns="0" lIns="0" bIns="0" rIns="0">
            <a:spAutoFit/>
          </a:bodyPr>
          <a:lstStyle/>
          <a:p>
            <a:pPr algn="l">
              <a:lnSpc>
                <a:spcPts val="3500"/>
              </a:lnSpc>
              <a:spcBef>
                <a:spcPct val="0"/>
              </a:spcBef>
            </a:pPr>
            <a:r>
              <a:rPr lang="en-US" sz="2500">
                <a:solidFill>
                  <a:srgbClr val="3D3D3D"/>
                </a:solidFill>
                <a:latin typeface="Inter"/>
                <a:ea typeface="Inter"/>
                <a:cs typeface="Inter"/>
                <a:sym typeface="Inter"/>
              </a:rPr>
              <a:t>One of the most popular platforms for market charting and analysis</a:t>
            </a:r>
          </a:p>
        </p:txBody>
      </p:sp>
      <p:sp>
        <p:nvSpPr>
          <p:cNvPr name="Freeform 9" id="9"/>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8">
              <a:alphaModFix amt="13000"/>
              <a:extLst>
                <a:ext uri="{96DAC541-7B7A-43D3-8B79-37D633B846F1}">
                  <asvg:svgBlip xmlns:asvg="http://schemas.microsoft.com/office/drawing/2016/SVG/main" r:embed="rId9"/>
                </a:ext>
              </a:extLst>
            </a:blip>
            <a:stretch>
              <a:fillRect l="-23080" t="0" r="-1608" b="-23721"/>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723447" y="1619544"/>
          <a:ext cx="14841106" cy="7637152"/>
        </p:xfrm>
        <a:graphic>
          <a:graphicData uri="http://schemas.openxmlformats.org/drawingml/2006/table">
            <a:tbl>
              <a:tblPr/>
              <a:tblGrid>
                <a:gridCol w="7365571"/>
                <a:gridCol w="7475535"/>
              </a:tblGrid>
              <a:tr h="1607324">
                <a:tc>
                  <a:txBody>
                    <a:bodyPr anchor="t" rtlCol="false"/>
                    <a:lstStyle/>
                    <a:p>
                      <a:pPr algn="ctr" marL="0" indent="0" lvl="0">
                        <a:lnSpc>
                          <a:spcPts val="3779"/>
                        </a:lnSpc>
                        <a:spcBef>
                          <a:spcPct val="0"/>
                        </a:spcBef>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r h="2644190">
                <a:tc>
                  <a:txBody>
                    <a:bodyPr anchor="t" rtlCol="false"/>
                    <a:lstStyle/>
                    <a:p>
                      <a:pPr algn="ctr" marL="0" indent="0" lvl="0">
                        <a:lnSpc>
                          <a:spcPts val="3779"/>
                        </a:lnSpc>
                        <a:spcBef>
                          <a:spcPct val="0"/>
                        </a:spcBef>
                        <a:defRPr/>
                      </a:pPr>
                      <a:r>
                        <a:rPr lang="en-US" b="true" sz="2699" strike="noStrike" u="none">
                          <a:solidFill>
                            <a:srgbClr val="7A663F"/>
                          </a:solidFill>
                          <a:latin typeface="Inter Bold"/>
                          <a:ea typeface="Inter Bold"/>
                          <a:cs typeface="Inter Bold"/>
                          <a:sym typeface="Inter Bold"/>
                        </a:rPr>
                        <a:t>No AI or machine learning</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endParaRPr lang="en-US" sz="1100"/>
                    </a:p>
                    <a:p>
                      <a:pPr algn="ctr" marL="0" indent="0" lvl="0">
                        <a:lnSpc>
                          <a:spcPts val="3779"/>
                        </a:lnSpc>
                        <a:spcBef>
                          <a:spcPct val="0"/>
                        </a:spcBef>
                      </a:pPr>
                      <a:r>
                        <a:rPr lang="en-US" b="true" sz="2699" strike="noStrike" u="none">
                          <a:solidFill>
                            <a:srgbClr val="7A663F"/>
                          </a:solidFill>
                          <a:latin typeface="Inter Bold"/>
                          <a:ea typeface="Inter Bold"/>
                          <a:cs typeface="Inter Bold"/>
                          <a:sym typeface="Inter Bold"/>
                        </a:rPr>
                        <a:t>Uses deep learning for gold price prediction</a:t>
                      </a:r>
                    </a:p>
                    <a:p>
                      <a:pPr algn="ctr" marL="0" indent="0" lvl="0">
                        <a:lnSpc>
                          <a:spcPts val="3779"/>
                        </a:lnSpc>
                        <a:spcBef>
                          <a:spcPct val="0"/>
                        </a:spcBef>
                      </a:pP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r h="2083142">
                <a:tc>
                  <a:txBody>
                    <a:bodyPr anchor="t" rtlCol="false"/>
                    <a:lstStyle/>
                    <a:p>
                      <a:pPr algn="ctr" marL="0" indent="0" lvl="0">
                        <a:lnSpc>
                          <a:spcPts val="3779"/>
                        </a:lnSpc>
                        <a:spcBef>
                          <a:spcPct val="0"/>
                        </a:spcBef>
                        <a:defRPr/>
                      </a:pPr>
                      <a:r>
                        <a:rPr lang="en-US" b="true" sz="2699" strike="noStrike" u="none">
                          <a:solidFill>
                            <a:srgbClr val="7A663F"/>
                          </a:solidFill>
                          <a:latin typeface="Inter Bold"/>
                          <a:ea typeface="Inter Bold"/>
                          <a:cs typeface="Inter Bold"/>
                          <a:sym typeface="Inter Bold"/>
                        </a:rPr>
                        <a:t>No educational content	</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endParaRPr lang="en-US" sz="1100"/>
                    </a:p>
                    <a:p>
                      <a:pPr algn="ctr" marL="0" indent="0" lvl="0">
                        <a:lnSpc>
                          <a:spcPts val="3779"/>
                        </a:lnSpc>
                        <a:spcBef>
                          <a:spcPct val="0"/>
                        </a:spcBef>
                      </a:pPr>
                      <a:r>
                        <a:rPr lang="en-US" b="true" sz="2699" strike="noStrike" u="none">
                          <a:solidFill>
                            <a:srgbClr val="7A663F"/>
                          </a:solidFill>
                          <a:latin typeface="Inter Bold"/>
                          <a:ea typeface="Inter Bold"/>
                          <a:cs typeface="Inter Bold"/>
                          <a:sym typeface="Inter Bold"/>
                        </a:rPr>
                        <a:t>Includes tutorials and market education</a:t>
                      </a:r>
                    </a:p>
                    <a:p>
                      <a:pPr algn="ctr" marL="0" indent="0" lvl="0">
                        <a:lnSpc>
                          <a:spcPts val="3779"/>
                        </a:lnSpc>
                        <a:spcBef>
                          <a:spcPct val="0"/>
                        </a:spcBef>
                      </a:pPr>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r h="1302497">
                <a:tc>
                  <a:txBody>
                    <a:bodyPr anchor="t" rtlCol="false"/>
                    <a:lstStyle/>
                    <a:p>
                      <a:pPr algn="ctr" marL="0" indent="0" lvl="0">
                        <a:lnSpc>
                          <a:spcPts val="3779"/>
                        </a:lnSpc>
                        <a:spcBef>
                          <a:spcPct val="0"/>
                        </a:spcBef>
                        <a:defRPr/>
                      </a:pPr>
                      <a:r>
                        <a:rPr lang="en-US" b="true" sz="2699" strike="noStrike" u="none">
                          <a:solidFill>
                            <a:srgbClr val="7A663F"/>
                          </a:solidFill>
                          <a:latin typeface="Inter Bold"/>
                          <a:ea typeface="Inter Bold"/>
                          <a:cs typeface="Inter Bold"/>
                          <a:sym typeface="Inter Bold"/>
                        </a:rPr>
                        <a:t>Lacks expert advisory section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r>
                        <a:rPr lang="en-US" b="true" sz="2699" strike="noStrike" u="none">
                          <a:solidFill>
                            <a:srgbClr val="7A663F"/>
                          </a:solidFill>
                          <a:latin typeface="Inter Bold"/>
                          <a:ea typeface="Inter Bold"/>
                          <a:cs typeface="Inter Bold"/>
                          <a:sym typeface="Inter Bold"/>
                        </a:rPr>
                        <a:t>Offers expert insights and analysis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bl>
          </a:graphicData>
        </a:graphic>
      </p:graphicFrame>
      <p:sp>
        <p:nvSpPr>
          <p:cNvPr name="Freeform 3" id="3"/>
          <p:cNvSpPr/>
          <p:nvPr/>
        </p:nvSpPr>
        <p:spPr>
          <a:xfrm flipH="false" flipV="false" rot="0">
            <a:off x="3076376" y="1312578"/>
            <a:ext cx="4119821" cy="2287423"/>
          </a:xfrm>
          <a:custGeom>
            <a:avLst/>
            <a:gdLst/>
            <a:ahLst/>
            <a:cxnLst/>
            <a:rect r="r" b="b" t="t" l="l"/>
            <a:pathLst>
              <a:path h="2287423" w="4119821">
                <a:moveTo>
                  <a:pt x="0" y="0"/>
                </a:moveTo>
                <a:lnTo>
                  <a:pt x="4119821" y="0"/>
                </a:lnTo>
                <a:lnTo>
                  <a:pt x="4119821" y="2287423"/>
                </a:lnTo>
                <a:lnTo>
                  <a:pt x="0" y="2287423"/>
                </a:lnTo>
                <a:lnTo>
                  <a:pt x="0" y="0"/>
                </a:lnTo>
                <a:close/>
              </a:path>
            </a:pathLst>
          </a:custGeom>
          <a:blipFill>
            <a:blip r:embed="rId2"/>
            <a:stretch>
              <a:fillRect l="0" t="0" r="0" b="0"/>
            </a:stretch>
          </a:blipFill>
        </p:spPr>
      </p:sp>
      <p:sp>
        <p:nvSpPr>
          <p:cNvPr name="Freeform 4" id="4"/>
          <p:cNvSpPr/>
          <p:nvPr/>
        </p:nvSpPr>
        <p:spPr>
          <a:xfrm flipH="false" flipV="false" rot="0">
            <a:off x="10670157" y="1637223"/>
            <a:ext cx="4301198" cy="1638134"/>
          </a:xfrm>
          <a:custGeom>
            <a:avLst/>
            <a:gdLst/>
            <a:ahLst/>
            <a:cxnLst/>
            <a:rect r="r" b="b" t="t" l="l"/>
            <a:pathLst>
              <a:path h="1638134" w="4301198">
                <a:moveTo>
                  <a:pt x="0" y="0"/>
                </a:moveTo>
                <a:lnTo>
                  <a:pt x="4301198" y="0"/>
                </a:lnTo>
                <a:lnTo>
                  <a:pt x="4301198" y="1638134"/>
                </a:lnTo>
                <a:lnTo>
                  <a:pt x="0" y="1638134"/>
                </a:lnTo>
                <a:lnTo>
                  <a:pt x="0" y="0"/>
                </a:lnTo>
                <a:close/>
              </a:path>
            </a:pathLst>
          </a:custGeom>
          <a:blipFill>
            <a:blip r:embed="rId3"/>
            <a:stretch>
              <a:fillRect l="0" t="-65636" r="0" b="-96930"/>
            </a:stretch>
          </a:blipFill>
        </p:spPr>
      </p:sp>
      <p:grpSp>
        <p:nvGrpSpPr>
          <p:cNvPr name="Group 5" id="5"/>
          <p:cNvGrpSpPr/>
          <p:nvPr/>
        </p:nvGrpSpPr>
        <p:grpSpPr>
          <a:xfrm rot="-2892415">
            <a:off x="-1543050" y="-1150598"/>
            <a:ext cx="3086100" cy="270033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7" id="7"/>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8206030">
            <a:off x="16744950" y="8936831"/>
            <a:ext cx="3086100" cy="2700338"/>
            <a:chOff x="0" y="0"/>
            <a:chExt cx="812800" cy="711200"/>
          </a:xfrm>
        </p:grpSpPr>
        <p:sp>
          <p:nvSpPr>
            <p:cNvPr name="Freeform 9" id="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10" id="10"/>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3533695" y="438788"/>
            <a:ext cx="3725605" cy="3773633"/>
          </a:xfrm>
          <a:custGeom>
            <a:avLst/>
            <a:gdLst/>
            <a:ahLst/>
            <a:cxnLst/>
            <a:rect r="r" b="b" t="t" l="l"/>
            <a:pathLst>
              <a:path h="3773633" w="3725605">
                <a:moveTo>
                  <a:pt x="0" y="0"/>
                </a:moveTo>
                <a:lnTo>
                  <a:pt x="3725605" y="0"/>
                </a:lnTo>
                <a:lnTo>
                  <a:pt x="3725605" y="3773633"/>
                </a:lnTo>
                <a:lnTo>
                  <a:pt x="0" y="3773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02943" y="4566460"/>
            <a:ext cx="6587110" cy="5246370"/>
            <a:chOff x="0" y="0"/>
            <a:chExt cx="1020516" cy="812800"/>
          </a:xfrm>
        </p:grpSpPr>
        <p:sp>
          <p:nvSpPr>
            <p:cNvPr name="Freeform 4" id="4"/>
            <p:cNvSpPr/>
            <p:nvPr/>
          </p:nvSpPr>
          <p:spPr>
            <a:xfrm flipH="false" flipV="false" rot="0">
              <a:off x="0" y="0"/>
              <a:ext cx="1020516" cy="812800"/>
            </a:xfrm>
            <a:custGeom>
              <a:avLst/>
              <a:gdLst/>
              <a:ahLst/>
              <a:cxnLst/>
              <a:rect r="r" b="b" t="t" l="l"/>
              <a:pathLst>
                <a:path h="812800" w="1020516">
                  <a:moveTo>
                    <a:pt x="56415" y="0"/>
                  </a:moveTo>
                  <a:lnTo>
                    <a:pt x="964101" y="0"/>
                  </a:lnTo>
                  <a:cubicBezTo>
                    <a:pt x="995258" y="0"/>
                    <a:pt x="1020516" y="25258"/>
                    <a:pt x="1020516" y="56415"/>
                  </a:cubicBezTo>
                  <a:lnTo>
                    <a:pt x="1020516" y="756385"/>
                  </a:lnTo>
                  <a:cubicBezTo>
                    <a:pt x="1020516" y="787542"/>
                    <a:pt x="995258" y="812800"/>
                    <a:pt x="964101" y="812800"/>
                  </a:cubicBezTo>
                  <a:lnTo>
                    <a:pt x="56415" y="812800"/>
                  </a:lnTo>
                  <a:cubicBezTo>
                    <a:pt x="25258" y="812800"/>
                    <a:pt x="0" y="787542"/>
                    <a:pt x="0" y="756385"/>
                  </a:cubicBezTo>
                  <a:lnTo>
                    <a:pt x="0" y="56415"/>
                  </a:lnTo>
                  <a:cubicBezTo>
                    <a:pt x="0" y="25258"/>
                    <a:pt x="25258" y="0"/>
                    <a:pt x="56415" y="0"/>
                  </a:cubicBezTo>
                  <a:close/>
                </a:path>
              </a:pathLst>
            </a:custGeom>
            <a:blipFill>
              <a:blip r:embed="rId4"/>
              <a:stretch>
                <a:fillRect l="0" t="-12777" r="0" b="-12777"/>
              </a:stretch>
            </a:blipFill>
          </p:spPr>
        </p:sp>
      </p:grpSp>
      <p:sp>
        <p:nvSpPr>
          <p:cNvPr name="Freeform 5" id="5"/>
          <p:cNvSpPr/>
          <p:nvPr/>
        </p:nvSpPr>
        <p:spPr>
          <a:xfrm flipH="false" flipV="false" rot="0">
            <a:off x="1028700" y="3785894"/>
            <a:ext cx="733804" cy="780566"/>
          </a:xfrm>
          <a:custGeom>
            <a:avLst/>
            <a:gdLst/>
            <a:ahLst/>
            <a:cxnLst/>
            <a:rect r="r" b="b" t="t" l="l"/>
            <a:pathLst>
              <a:path h="780566" w="733804">
                <a:moveTo>
                  <a:pt x="0" y="0"/>
                </a:moveTo>
                <a:lnTo>
                  <a:pt x="733804" y="0"/>
                </a:lnTo>
                <a:lnTo>
                  <a:pt x="733804" y="780566"/>
                </a:lnTo>
                <a:lnTo>
                  <a:pt x="0" y="780566"/>
                </a:lnTo>
                <a:lnTo>
                  <a:pt x="0" y="0"/>
                </a:lnTo>
                <a:close/>
              </a:path>
            </a:pathLst>
          </a:custGeom>
          <a:blipFill>
            <a:blip r:embed="rId5"/>
            <a:stretch>
              <a:fillRect l="0" t="0" r="0" b="0"/>
            </a:stretch>
          </a:blipFill>
        </p:spPr>
      </p:sp>
      <p:sp>
        <p:nvSpPr>
          <p:cNvPr name="TextBox 6" id="6"/>
          <p:cNvSpPr txBox="true"/>
          <p:nvPr/>
        </p:nvSpPr>
        <p:spPr>
          <a:xfrm rot="0">
            <a:off x="1028700" y="1285875"/>
            <a:ext cx="9125422" cy="1416051"/>
          </a:xfrm>
          <a:prstGeom prst="rect">
            <a:avLst/>
          </a:prstGeom>
        </p:spPr>
        <p:txBody>
          <a:bodyPr anchor="t" rtlCol="false" tIns="0" lIns="0" bIns="0" rIns="0">
            <a:spAutoFit/>
          </a:bodyPr>
          <a:lstStyle/>
          <a:p>
            <a:pPr algn="l" marL="0" indent="0" lvl="0">
              <a:lnSpc>
                <a:spcPts val="10450"/>
              </a:lnSpc>
              <a:spcBef>
                <a:spcPct val="0"/>
              </a:spcBef>
            </a:pPr>
            <a:r>
              <a:rPr lang="en-US" b="true" sz="11000" spc="-715">
                <a:solidFill>
                  <a:srgbClr val="3D3D3D"/>
                </a:solidFill>
                <a:latin typeface="Garet Bold"/>
                <a:ea typeface="Garet Bold"/>
                <a:cs typeface="Garet Bold"/>
                <a:sym typeface="Garet Bold"/>
              </a:rPr>
              <a:t>Related Work</a:t>
            </a:r>
          </a:p>
        </p:txBody>
      </p:sp>
      <p:sp>
        <p:nvSpPr>
          <p:cNvPr name="TextBox 7" id="7"/>
          <p:cNvSpPr txBox="true"/>
          <p:nvPr/>
        </p:nvSpPr>
        <p:spPr>
          <a:xfrm rot="0">
            <a:off x="1028700" y="6232073"/>
            <a:ext cx="8584814" cy="262255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It’s Features</a:t>
            </a:r>
          </a:p>
          <a:p>
            <a:pPr algn="l" marL="539751" indent="-269876" lvl="1">
              <a:lnSpc>
                <a:spcPts val="3500"/>
              </a:lnSpc>
              <a:buFont typeface="Arial"/>
              <a:buChar char="•"/>
            </a:pPr>
            <a:r>
              <a:rPr lang="en-US" sz="2500">
                <a:solidFill>
                  <a:srgbClr val="3D3D3D"/>
                </a:solidFill>
                <a:latin typeface="Inter"/>
                <a:ea typeface="Inter"/>
                <a:cs typeface="Inter"/>
                <a:sym typeface="Inter"/>
              </a:rPr>
              <a:t>Regular gold price signals</a:t>
            </a:r>
          </a:p>
          <a:p>
            <a:pPr algn="l" marL="539751" indent="-269876" lvl="1">
              <a:lnSpc>
                <a:spcPts val="3500"/>
              </a:lnSpc>
              <a:buFont typeface="Arial"/>
              <a:buChar char="•"/>
            </a:pPr>
            <a:r>
              <a:rPr lang="en-US" sz="2500">
                <a:solidFill>
                  <a:srgbClr val="3D3D3D"/>
                </a:solidFill>
                <a:latin typeface="Inter"/>
                <a:ea typeface="Inter"/>
                <a:cs typeface="Inter"/>
                <a:sym typeface="Inter"/>
              </a:rPr>
              <a:t>B</a:t>
            </a:r>
            <a:r>
              <a:rPr lang="en-US" sz="2500">
                <a:solidFill>
                  <a:srgbClr val="3D3D3D"/>
                </a:solidFill>
                <a:latin typeface="Inter"/>
                <a:ea typeface="Inter"/>
                <a:cs typeface="Inter"/>
                <a:sym typeface="Inter"/>
              </a:rPr>
              <a:t>asic market sentiment insights</a:t>
            </a:r>
          </a:p>
          <a:p>
            <a:pPr algn="l" marL="539751" indent="-269876" lvl="1">
              <a:lnSpc>
                <a:spcPts val="3500"/>
              </a:lnSpc>
              <a:buFont typeface="Arial"/>
              <a:buChar char="•"/>
            </a:pPr>
            <a:r>
              <a:rPr lang="en-US" sz="2500">
                <a:solidFill>
                  <a:srgbClr val="3D3D3D"/>
                </a:solidFill>
                <a:latin typeface="Inter"/>
                <a:ea typeface="Inter"/>
                <a:cs typeface="Inter"/>
                <a:sym typeface="Inter"/>
              </a:rPr>
              <a:t>User-friendly signal interface</a:t>
            </a:r>
          </a:p>
          <a:p>
            <a:pPr algn="l">
              <a:lnSpc>
                <a:spcPts val="3500"/>
              </a:lnSpc>
            </a:pPr>
          </a:p>
          <a:p>
            <a:pPr algn="l">
              <a:lnSpc>
                <a:spcPts val="3500"/>
              </a:lnSpc>
              <a:spcBef>
                <a:spcPct val="0"/>
              </a:spcBef>
            </a:pPr>
          </a:p>
        </p:txBody>
      </p:sp>
      <p:sp>
        <p:nvSpPr>
          <p:cNvPr name="TextBox 8" id="8"/>
          <p:cNvSpPr txBox="true"/>
          <p:nvPr/>
        </p:nvSpPr>
        <p:spPr>
          <a:xfrm rot="0">
            <a:off x="1028700" y="4826213"/>
            <a:ext cx="8115300" cy="174625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A site that offers gold trading signals based on proprietary methods.</a:t>
            </a:r>
          </a:p>
          <a:p>
            <a:pPr algn="l">
              <a:lnSpc>
                <a:spcPts val="3500"/>
              </a:lnSpc>
            </a:pPr>
          </a:p>
          <a:p>
            <a:pPr algn="l">
              <a:lnSpc>
                <a:spcPts val="3500"/>
              </a:lnSpc>
              <a:spcBef>
                <a:spcPct val="0"/>
              </a:spcBef>
            </a:pPr>
          </a:p>
        </p:txBody>
      </p:sp>
      <p:sp>
        <p:nvSpPr>
          <p:cNvPr name="TextBox 9" id="9"/>
          <p:cNvSpPr txBox="true"/>
          <p:nvPr/>
        </p:nvSpPr>
        <p:spPr>
          <a:xfrm rot="0">
            <a:off x="1985544" y="3931702"/>
            <a:ext cx="5732694" cy="431800"/>
          </a:xfrm>
          <a:prstGeom prst="rect">
            <a:avLst/>
          </a:prstGeom>
        </p:spPr>
        <p:txBody>
          <a:bodyPr anchor="t" rtlCol="false" tIns="0" lIns="0" bIns="0" rIns="0">
            <a:spAutoFit/>
          </a:bodyPr>
          <a:lstStyle/>
          <a:p>
            <a:pPr algn="l">
              <a:lnSpc>
                <a:spcPts val="3500"/>
              </a:lnSpc>
              <a:spcBef>
                <a:spcPct val="0"/>
              </a:spcBef>
            </a:pPr>
            <a:r>
              <a:rPr lang="en-US" sz="2500" b="true">
                <a:solidFill>
                  <a:srgbClr val="3D3D3D"/>
                </a:solidFill>
                <a:latin typeface="Inter Bold"/>
                <a:ea typeface="Inter Bold"/>
                <a:cs typeface="Inter Bold"/>
                <a:sym typeface="Inter Bold"/>
              </a:rPr>
              <a:t>Gold Predictor</a:t>
            </a:r>
          </a:p>
        </p:txBody>
      </p:sp>
      <p:sp>
        <p:nvSpPr>
          <p:cNvPr name="Freeform 10" id="10"/>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8">
              <a:alphaModFix amt="13000"/>
              <a:extLst>
                <a:ext uri="{96DAC541-7B7A-43D3-8B79-37D633B846F1}">
                  <asvg:svgBlip xmlns:asvg="http://schemas.microsoft.com/office/drawing/2016/SVG/main" r:embed="rId9"/>
                </a:ext>
              </a:extLst>
            </a:blip>
            <a:stretch>
              <a:fillRect l="-23080" t="0" r="-1608" b="-23721"/>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723447" y="1619544"/>
          <a:ext cx="14841106" cy="7879924"/>
        </p:xfrm>
        <a:graphic>
          <a:graphicData uri="http://schemas.openxmlformats.org/drawingml/2006/table">
            <a:tbl>
              <a:tblPr/>
              <a:tblGrid>
                <a:gridCol w="7365571"/>
                <a:gridCol w="7475535"/>
              </a:tblGrid>
              <a:tr h="1603328">
                <a:tc>
                  <a:txBody>
                    <a:bodyPr anchor="t" rtlCol="false"/>
                    <a:lstStyle/>
                    <a:p>
                      <a:pPr algn="ctr" marL="0" indent="0" lvl="0">
                        <a:lnSpc>
                          <a:spcPts val="3779"/>
                        </a:lnSpc>
                        <a:spcBef>
                          <a:spcPct val="0"/>
                        </a:spcBef>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r h="2637618">
                <a:tc>
                  <a:txBody>
                    <a:bodyPr anchor="t" rtlCol="false"/>
                    <a:lstStyle/>
                    <a:p>
                      <a:pPr algn="ctr" marL="0" indent="0" lvl="0">
                        <a:lnSpc>
                          <a:spcPts val="3779"/>
                        </a:lnSpc>
                        <a:spcBef>
                          <a:spcPct val="0"/>
                        </a:spcBef>
                        <a:defRPr/>
                      </a:pPr>
                      <a:r>
                        <a:rPr lang="en-US" b="true" sz="2699" strike="noStrike" u="none">
                          <a:solidFill>
                            <a:srgbClr val="7A663F"/>
                          </a:solidFill>
                          <a:latin typeface="Inter Bold"/>
                          <a:ea typeface="Inter Bold"/>
                          <a:cs typeface="Inter Bold"/>
                          <a:sym typeface="Inter Bold"/>
                        </a:rPr>
                        <a:t>No disclosure of AI/ML usage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r>
                        <a:rPr lang="en-US" b="true" sz="2699" strike="noStrike" u="none">
                          <a:solidFill>
                            <a:srgbClr val="7A663F"/>
                          </a:solidFill>
                          <a:latin typeface="Inter Bold"/>
                          <a:ea typeface="Inter Bold"/>
                          <a:cs typeface="Inter Bold"/>
                          <a:sym typeface="Inter Bold"/>
                        </a:rPr>
                        <a:t>Uses deep learning models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r h="2077964">
                <a:tc>
                  <a:txBody>
                    <a:bodyPr anchor="t" rtlCol="false"/>
                    <a:lstStyle/>
                    <a:p>
                      <a:pPr algn="ctr" marL="0" indent="0" lvl="0">
                        <a:lnSpc>
                          <a:spcPts val="3779"/>
                        </a:lnSpc>
                        <a:spcBef>
                          <a:spcPct val="0"/>
                        </a:spcBef>
                        <a:defRPr/>
                      </a:pPr>
                      <a:r>
                        <a:rPr lang="en-US" b="true" sz="2699" strike="noStrike" u="none">
                          <a:solidFill>
                            <a:srgbClr val="7A663F"/>
                          </a:solidFill>
                          <a:latin typeface="Inter Bold"/>
                          <a:ea typeface="Inter Bold"/>
                          <a:cs typeface="Inter Bold"/>
                          <a:sym typeface="Inter Bold"/>
                        </a:rPr>
                        <a:t>No educational materials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r>
                        <a:rPr lang="en-US" b="true" sz="2699" strike="noStrike" u="none">
                          <a:solidFill>
                            <a:srgbClr val="7A663F"/>
                          </a:solidFill>
                          <a:latin typeface="Inter Bold"/>
                          <a:ea typeface="Inter Bold"/>
                          <a:cs typeface="Inter Bold"/>
                          <a:sym typeface="Inter Bold"/>
                        </a:rPr>
                        <a:t>Includes full educational modules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r h="1561014">
                <a:tc>
                  <a:txBody>
                    <a:bodyPr anchor="t" rtlCol="false"/>
                    <a:lstStyle/>
                    <a:p>
                      <a:pPr algn="ctr" marL="0" indent="0" lvl="0">
                        <a:lnSpc>
                          <a:spcPts val="3779"/>
                        </a:lnSpc>
                        <a:spcBef>
                          <a:spcPct val="0"/>
                        </a:spcBef>
                        <a:defRPr/>
                      </a:pPr>
                      <a:r>
                        <a:rPr lang="en-US" b="true" sz="2699">
                          <a:solidFill>
                            <a:srgbClr val="7A663F"/>
                          </a:solidFill>
                          <a:latin typeface="Inter Bold"/>
                          <a:ea typeface="Inter Bold"/>
                          <a:cs typeface="Inter Bold"/>
                          <a:sym typeface="Inter Bold"/>
                        </a:rPr>
                        <a:t>Onl</a:t>
                      </a:r>
                      <a:r>
                        <a:rPr lang="en-US" b="true" sz="2699" strike="noStrike" u="none">
                          <a:solidFill>
                            <a:srgbClr val="7A663F"/>
                          </a:solidFill>
                          <a:latin typeface="Inter Bold"/>
                          <a:ea typeface="Inter Bold"/>
                          <a:cs typeface="Inter Bold"/>
                          <a:sym typeface="Inter Bold"/>
                        </a:rPr>
                        <a:t>y si</a:t>
                      </a:r>
                      <a:r>
                        <a:rPr lang="en-US" b="true" sz="2699" strike="noStrike" u="none">
                          <a:solidFill>
                            <a:srgbClr val="7A663F"/>
                          </a:solidFill>
                          <a:latin typeface="Inter Bold"/>
                          <a:ea typeface="Inter Bold"/>
                          <a:cs typeface="Inter Bold"/>
                          <a:sym typeface="Inter Bold"/>
                        </a:rPr>
                        <a:t>gnal-f</a:t>
                      </a:r>
                      <a:r>
                        <a:rPr lang="en-US" b="true" sz="2699" strike="noStrike" u="none">
                          <a:solidFill>
                            <a:srgbClr val="7A663F"/>
                          </a:solidFill>
                          <a:latin typeface="Inter Bold"/>
                          <a:ea typeface="Inter Bold"/>
                          <a:cs typeface="Inter Bold"/>
                          <a:sym typeface="Inter Bold"/>
                        </a:rPr>
                        <a:t>o</a:t>
                      </a:r>
                      <a:r>
                        <a:rPr lang="en-US" b="true" sz="2699" strike="noStrike" u="none">
                          <a:solidFill>
                            <a:srgbClr val="7A663F"/>
                          </a:solidFill>
                          <a:latin typeface="Inter Bold"/>
                          <a:ea typeface="Inter Bold"/>
                          <a:cs typeface="Inter Bold"/>
                          <a:sym typeface="Inter Bold"/>
                        </a:rPr>
                        <a:t>cused</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r>
                        <a:rPr lang="en-US" b="true" sz="2699">
                          <a:solidFill>
                            <a:srgbClr val="7A663F"/>
                          </a:solidFill>
                          <a:latin typeface="Inter Bold"/>
                          <a:ea typeface="Inter Bold"/>
                          <a:cs typeface="Inter Bold"/>
                          <a:sym typeface="Inter Bold"/>
                        </a:rPr>
                        <a:t>Combin</a:t>
                      </a:r>
                      <a:r>
                        <a:rPr lang="en-US" b="true" sz="2699" strike="noStrike" u="none">
                          <a:solidFill>
                            <a:srgbClr val="7A663F"/>
                          </a:solidFill>
                          <a:latin typeface="Inter Bold"/>
                          <a:ea typeface="Inter Bold"/>
                          <a:cs typeface="Inter Bold"/>
                          <a:sym typeface="Inter Bold"/>
                        </a:rPr>
                        <a:t>es p</a:t>
                      </a:r>
                      <a:r>
                        <a:rPr lang="en-US" b="true" sz="2699" strike="noStrike" u="none">
                          <a:solidFill>
                            <a:srgbClr val="7A663F"/>
                          </a:solidFill>
                          <a:latin typeface="Inter Bold"/>
                          <a:ea typeface="Inter Bold"/>
                          <a:cs typeface="Inter Bold"/>
                          <a:sym typeface="Inter Bold"/>
                        </a:rPr>
                        <a:t>r</a:t>
                      </a:r>
                      <a:r>
                        <a:rPr lang="en-US" b="true" sz="2699" strike="noStrike" u="none">
                          <a:solidFill>
                            <a:srgbClr val="7A663F"/>
                          </a:solidFill>
                          <a:latin typeface="Inter Bold"/>
                          <a:ea typeface="Inter Bold"/>
                          <a:cs typeface="Inter Bold"/>
                          <a:sym typeface="Inter Bold"/>
                        </a:rPr>
                        <a:t>e</a:t>
                      </a:r>
                      <a:r>
                        <a:rPr lang="en-US" b="true" sz="2699" strike="noStrike" u="none">
                          <a:solidFill>
                            <a:srgbClr val="7A663F"/>
                          </a:solidFill>
                          <a:latin typeface="Inter Bold"/>
                          <a:ea typeface="Inter Bold"/>
                          <a:cs typeface="Inter Bold"/>
                          <a:sym typeface="Inter Bold"/>
                        </a:rPr>
                        <a:t>dic</a:t>
                      </a:r>
                      <a:r>
                        <a:rPr lang="en-US" b="true" sz="2699" strike="noStrike" u="none">
                          <a:solidFill>
                            <a:srgbClr val="7A663F"/>
                          </a:solidFill>
                          <a:latin typeface="Inter Bold"/>
                          <a:ea typeface="Inter Bold"/>
                          <a:cs typeface="Inter Bold"/>
                          <a:sym typeface="Inter Bold"/>
                        </a:rPr>
                        <a:t>t</a:t>
                      </a:r>
                      <a:r>
                        <a:rPr lang="en-US" b="true" sz="2699" strike="noStrike" u="none">
                          <a:solidFill>
                            <a:srgbClr val="7A663F"/>
                          </a:solidFill>
                          <a:latin typeface="Inter Bold"/>
                          <a:ea typeface="Inter Bold"/>
                          <a:cs typeface="Inter Bold"/>
                          <a:sym typeface="Inter Bold"/>
                        </a:rPr>
                        <a:t>ion,</a:t>
                      </a:r>
                      <a:r>
                        <a:rPr lang="en-US" b="true" sz="2699" strike="noStrike" u="none">
                          <a:solidFill>
                            <a:srgbClr val="7A663F"/>
                          </a:solidFill>
                          <a:latin typeface="Inter Bold"/>
                          <a:ea typeface="Inter Bold"/>
                          <a:cs typeface="Inter Bold"/>
                          <a:sym typeface="Inter Bold"/>
                        </a:rPr>
                        <a:t> </a:t>
                      </a:r>
                      <a:r>
                        <a:rPr lang="en-US" b="true" sz="2699" strike="noStrike" u="none">
                          <a:solidFill>
                            <a:srgbClr val="7A663F"/>
                          </a:solidFill>
                          <a:latin typeface="Inter Bold"/>
                          <a:ea typeface="Inter Bold"/>
                          <a:cs typeface="Inter Bold"/>
                          <a:sym typeface="Inter Bold"/>
                        </a:rPr>
                        <a:t>lear</a:t>
                      </a:r>
                      <a:r>
                        <a:rPr lang="en-US" b="true" sz="2699" strike="noStrike" u="none">
                          <a:solidFill>
                            <a:srgbClr val="7A663F"/>
                          </a:solidFill>
                          <a:latin typeface="Inter Bold"/>
                          <a:ea typeface="Inter Bold"/>
                          <a:cs typeface="Inter Bold"/>
                          <a:sym typeface="Inter Bold"/>
                        </a:rPr>
                        <a:t>ni</a:t>
                      </a:r>
                      <a:r>
                        <a:rPr lang="en-US" b="true" sz="2699" strike="noStrike" u="none">
                          <a:solidFill>
                            <a:srgbClr val="7A663F"/>
                          </a:solidFill>
                          <a:latin typeface="Inter Bold"/>
                          <a:ea typeface="Inter Bold"/>
                          <a:cs typeface="Inter Bold"/>
                          <a:sym typeface="Inter Bold"/>
                        </a:rPr>
                        <a:t>n</a:t>
                      </a:r>
                      <a:r>
                        <a:rPr lang="en-US" b="true" sz="2699" strike="noStrike" u="none">
                          <a:solidFill>
                            <a:srgbClr val="7A663F"/>
                          </a:solidFill>
                          <a:latin typeface="Inter Bold"/>
                          <a:ea typeface="Inter Bold"/>
                          <a:cs typeface="Inter Bold"/>
                          <a:sym typeface="Inter Bold"/>
                        </a:rPr>
                        <a:t>g</a:t>
                      </a:r>
                      <a:r>
                        <a:rPr lang="en-US" b="true" sz="2699" strike="noStrike" u="none">
                          <a:solidFill>
                            <a:srgbClr val="7A663F"/>
                          </a:solidFill>
                          <a:latin typeface="Inter Bold"/>
                          <a:ea typeface="Inter Bold"/>
                          <a:cs typeface="Inter Bold"/>
                          <a:sym typeface="Inter Bold"/>
                        </a:rPr>
                        <a:t>,</a:t>
                      </a:r>
                      <a:r>
                        <a:rPr lang="en-US" b="true" sz="2699" strike="noStrike" u="none">
                          <a:solidFill>
                            <a:srgbClr val="7A663F"/>
                          </a:solidFill>
                          <a:latin typeface="Inter Bold"/>
                          <a:ea typeface="Inter Bold"/>
                          <a:cs typeface="Inter Bold"/>
                          <a:sym typeface="Inter Bold"/>
                        </a:rPr>
                        <a:t> and </a:t>
                      </a:r>
                      <a:r>
                        <a:rPr lang="en-US" b="true" sz="2699" strike="noStrike" u="none">
                          <a:solidFill>
                            <a:srgbClr val="7A663F"/>
                          </a:solidFill>
                          <a:latin typeface="Inter Bold"/>
                          <a:ea typeface="Inter Bold"/>
                          <a:cs typeface="Inter Bold"/>
                          <a:sym typeface="Inter Bold"/>
                        </a:rPr>
                        <a:t>i</a:t>
                      </a:r>
                      <a:r>
                        <a:rPr lang="en-US" b="true" sz="2699" strike="noStrike" u="none">
                          <a:solidFill>
                            <a:srgbClr val="7A663F"/>
                          </a:solidFill>
                          <a:latin typeface="Inter Bold"/>
                          <a:ea typeface="Inter Bold"/>
                          <a:cs typeface="Inter Bold"/>
                          <a:sym typeface="Inter Bold"/>
                        </a:rPr>
                        <a:t>nsi</a:t>
                      </a:r>
                      <a:r>
                        <a:rPr lang="en-US" b="true" sz="2699" strike="noStrike" u="none">
                          <a:solidFill>
                            <a:srgbClr val="7A663F"/>
                          </a:solidFill>
                          <a:latin typeface="Inter Bold"/>
                          <a:ea typeface="Inter Bold"/>
                          <a:cs typeface="Inter Bold"/>
                          <a:sym typeface="Inter Bold"/>
                        </a:rPr>
                        <a:t>ght</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bl>
          </a:graphicData>
        </a:graphic>
      </p:graphicFrame>
      <p:sp>
        <p:nvSpPr>
          <p:cNvPr name="Freeform 3" id="3"/>
          <p:cNvSpPr/>
          <p:nvPr/>
        </p:nvSpPr>
        <p:spPr>
          <a:xfrm flipH="false" flipV="false" rot="0">
            <a:off x="10670157" y="1637223"/>
            <a:ext cx="4301198" cy="1638134"/>
          </a:xfrm>
          <a:custGeom>
            <a:avLst/>
            <a:gdLst/>
            <a:ahLst/>
            <a:cxnLst/>
            <a:rect r="r" b="b" t="t" l="l"/>
            <a:pathLst>
              <a:path h="1638134" w="4301198">
                <a:moveTo>
                  <a:pt x="0" y="0"/>
                </a:moveTo>
                <a:lnTo>
                  <a:pt x="4301198" y="0"/>
                </a:lnTo>
                <a:lnTo>
                  <a:pt x="4301198" y="1638134"/>
                </a:lnTo>
                <a:lnTo>
                  <a:pt x="0" y="1638134"/>
                </a:lnTo>
                <a:lnTo>
                  <a:pt x="0" y="0"/>
                </a:lnTo>
                <a:close/>
              </a:path>
            </a:pathLst>
          </a:custGeom>
          <a:blipFill>
            <a:blip r:embed="rId2"/>
            <a:stretch>
              <a:fillRect l="0" t="-65636" r="0" b="-96930"/>
            </a:stretch>
          </a:blipFill>
        </p:spPr>
      </p:sp>
      <p:grpSp>
        <p:nvGrpSpPr>
          <p:cNvPr name="Group 4" id="4"/>
          <p:cNvGrpSpPr/>
          <p:nvPr/>
        </p:nvGrpSpPr>
        <p:grpSpPr>
          <a:xfrm rot="-2892415">
            <a:off x="-1543050" y="-1150598"/>
            <a:ext cx="3086100" cy="2700338"/>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8206030">
            <a:off x="16744950" y="8936831"/>
            <a:ext cx="3086100" cy="2700338"/>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9" id="9"/>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3539541" y="2046853"/>
            <a:ext cx="733804" cy="780566"/>
          </a:xfrm>
          <a:custGeom>
            <a:avLst/>
            <a:gdLst/>
            <a:ahLst/>
            <a:cxnLst/>
            <a:rect r="r" b="b" t="t" l="l"/>
            <a:pathLst>
              <a:path h="780566" w="733804">
                <a:moveTo>
                  <a:pt x="0" y="0"/>
                </a:moveTo>
                <a:lnTo>
                  <a:pt x="733804" y="0"/>
                </a:lnTo>
                <a:lnTo>
                  <a:pt x="733804" y="780566"/>
                </a:lnTo>
                <a:lnTo>
                  <a:pt x="0" y="780566"/>
                </a:lnTo>
                <a:lnTo>
                  <a:pt x="0" y="0"/>
                </a:lnTo>
                <a:close/>
              </a:path>
            </a:pathLst>
          </a:custGeom>
          <a:blipFill>
            <a:blip r:embed="rId3"/>
            <a:stretch>
              <a:fillRect l="0" t="0" r="0" b="0"/>
            </a:stretch>
          </a:blipFill>
        </p:spPr>
      </p:sp>
      <p:sp>
        <p:nvSpPr>
          <p:cNvPr name="TextBox 11" id="11"/>
          <p:cNvSpPr txBox="true"/>
          <p:nvPr/>
        </p:nvSpPr>
        <p:spPr>
          <a:xfrm rot="0">
            <a:off x="4483519" y="2192661"/>
            <a:ext cx="5732694" cy="431800"/>
          </a:xfrm>
          <a:prstGeom prst="rect">
            <a:avLst/>
          </a:prstGeom>
        </p:spPr>
        <p:txBody>
          <a:bodyPr anchor="t" rtlCol="false" tIns="0" lIns="0" bIns="0" rIns="0">
            <a:spAutoFit/>
          </a:bodyPr>
          <a:lstStyle/>
          <a:p>
            <a:pPr algn="l">
              <a:lnSpc>
                <a:spcPts val="3500"/>
              </a:lnSpc>
              <a:spcBef>
                <a:spcPct val="0"/>
              </a:spcBef>
            </a:pPr>
            <a:r>
              <a:rPr lang="en-US" sz="2500" b="true">
                <a:solidFill>
                  <a:srgbClr val="3D3D3D"/>
                </a:solidFill>
                <a:latin typeface="Inter Bold"/>
                <a:ea typeface="Inter Bold"/>
                <a:cs typeface="Inter Bold"/>
                <a:sym typeface="Inter Bold"/>
              </a:rPr>
              <a:t>Gold Predictor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3533695" y="438788"/>
            <a:ext cx="3725605" cy="3773633"/>
          </a:xfrm>
          <a:custGeom>
            <a:avLst/>
            <a:gdLst/>
            <a:ahLst/>
            <a:cxnLst/>
            <a:rect r="r" b="b" t="t" l="l"/>
            <a:pathLst>
              <a:path h="3773633" w="3725605">
                <a:moveTo>
                  <a:pt x="0" y="0"/>
                </a:moveTo>
                <a:lnTo>
                  <a:pt x="3725605" y="0"/>
                </a:lnTo>
                <a:lnTo>
                  <a:pt x="3725605" y="3773633"/>
                </a:lnTo>
                <a:lnTo>
                  <a:pt x="0" y="37736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02943" y="4566460"/>
            <a:ext cx="6587110" cy="5246370"/>
            <a:chOff x="0" y="0"/>
            <a:chExt cx="1020516" cy="812800"/>
          </a:xfrm>
        </p:grpSpPr>
        <p:sp>
          <p:nvSpPr>
            <p:cNvPr name="Freeform 4" id="4"/>
            <p:cNvSpPr/>
            <p:nvPr/>
          </p:nvSpPr>
          <p:spPr>
            <a:xfrm flipH="false" flipV="false" rot="0">
              <a:off x="0" y="0"/>
              <a:ext cx="1020516" cy="812800"/>
            </a:xfrm>
            <a:custGeom>
              <a:avLst/>
              <a:gdLst/>
              <a:ahLst/>
              <a:cxnLst/>
              <a:rect r="r" b="b" t="t" l="l"/>
              <a:pathLst>
                <a:path h="812800" w="1020516">
                  <a:moveTo>
                    <a:pt x="56415" y="0"/>
                  </a:moveTo>
                  <a:lnTo>
                    <a:pt x="964101" y="0"/>
                  </a:lnTo>
                  <a:cubicBezTo>
                    <a:pt x="995258" y="0"/>
                    <a:pt x="1020516" y="25258"/>
                    <a:pt x="1020516" y="56415"/>
                  </a:cubicBezTo>
                  <a:lnTo>
                    <a:pt x="1020516" y="756385"/>
                  </a:lnTo>
                  <a:cubicBezTo>
                    <a:pt x="1020516" y="787542"/>
                    <a:pt x="995258" y="812800"/>
                    <a:pt x="964101" y="812800"/>
                  </a:cubicBezTo>
                  <a:lnTo>
                    <a:pt x="56415" y="812800"/>
                  </a:lnTo>
                  <a:cubicBezTo>
                    <a:pt x="25258" y="812800"/>
                    <a:pt x="0" y="787542"/>
                    <a:pt x="0" y="756385"/>
                  </a:cubicBezTo>
                  <a:lnTo>
                    <a:pt x="0" y="56415"/>
                  </a:lnTo>
                  <a:cubicBezTo>
                    <a:pt x="0" y="25258"/>
                    <a:pt x="25258" y="0"/>
                    <a:pt x="56415" y="0"/>
                  </a:cubicBezTo>
                  <a:close/>
                </a:path>
              </a:pathLst>
            </a:custGeom>
            <a:blipFill>
              <a:blip r:embed="rId4"/>
              <a:stretch>
                <a:fillRect l="0" t="-12777" r="0" b="-12777"/>
              </a:stretch>
            </a:blipFill>
          </p:spPr>
        </p:sp>
      </p:grpSp>
      <p:sp>
        <p:nvSpPr>
          <p:cNvPr name="Freeform 5" id="5"/>
          <p:cNvSpPr/>
          <p:nvPr/>
        </p:nvSpPr>
        <p:spPr>
          <a:xfrm flipH="false" flipV="false" rot="0">
            <a:off x="1028700" y="3903785"/>
            <a:ext cx="2104140" cy="1183579"/>
          </a:xfrm>
          <a:custGeom>
            <a:avLst/>
            <a:gdLst/>
            <a:ahLst/>
            <a:cxnLst/>
            <a:rect r="r" b="b" t="t" l="l"/>
            <a:pathLst>
              <a:path h="1183579" w="2104140">
                <a:moveTo>
                  <a:pt x="0" y="0"/>
                </a:moveTo>
                <a:lnTo>
                  <a:pt x="2104140" y="0"/>
                </a:lnTo>
                <a:lnTo>
                  <a:pt x="2104140" y="1183579"/>
                </a:lnTo>
                <a:lnTo>
                  <a:pt x="0" y="1183579"/>
                </a:lnTo>
                <a:lnTo>
                  <a:pt x="0" y="0"/>
                </a:lnTo>
                <a:close/>
              </a:path>
            </a:pathLst>
          </a:custGeom>
          <a:blipFill>
            <a:blip r:embed="rId5"/>
            <a:stretch>
              <a:fillRect l="0" t="0" r="0" b="0"/>
            </a:stretch>
          </a:blipFill>
        </p:spPr>
      </p:sp>
      <p:sp>
        <p:nvSpPr>
          <p:cNvPr name="TextBox 6" id="6"/>
          <p:cNvSpPr txBox="true"/>
          <p:nvPr/>
        </p:nvSpPr>
        <p:spPr>
          <a:xfrm rot="0">
            <a:off x="1028700" y="1285875"/>
            <a:ext cx="9125422" cy="1416051"/>
          </a:xfrm>
          <a:prstGeom prst="rect">
            <a:avLst/>
          </a:prstGeom>
        </p:spPr>
        <p:txBody>
          <a:bodyPr anchor="t" rtlCol="false" tIns="0" lIns="0" bIns="0" rIns="0">
            <a:spAutoFit/>
          </a:bodyPr>
          <a:lstStyle/>
          <a:p>
            <a:pPr algn="l" marL="0" indent="0" lvl="0">
              <a:lnSpc>
                <a:spcPts val="10450"/>
              </a:lnSpc>
              <a:spcBef>
                <a:spcPct val="0"/>
              </a:spcBef>
            </a:pPr>
            <a:r>
              <a:rPr lang="en-US" b="true" sz="11000" spc="-715">
                <a:solidFill>
                  <a:srgbClr val="3D3D3D"/>
                </a:solidFill>
                <a:latin typeface="Garet Bold"/>
                <a:ea typeface="Garet Bold"/>
                <a:cs typeface="Garet Bold"/>
                <a:sym typeface="Garet Bold"/>
              </a:rPr>
              <a:t>Related Work</a:t>
            </a:r>
          </a:p>
        </p:txBody>
      </p:sp>
      <p:sp>
        <p:nvSpPr>
          <p:cNvPr name="TextBox 7" id="7"/>
          <p:cNvSpPr txBox="true"/>
          <p:nvPr/>
        </p:nvSpPr>
        <p:spPr>
          <a:xfrm rot="0">
            <a:off x="1028700" y="6232073"/>
            <a:ext cx="8584814" cy="262255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It’s Features</a:t>
            </a:r>
          </a:p>
          <a:p>
            <a:pPr algn="l" marL="539751" indent="-269876" lvl="1">
              <a:lnSpc>
                <a:spcPts val="3500"/>
              </a:lnSpc>
              <a:buFont typeface="Arial"/>
              <a:buChar char="•"/>
            </a:pPr>
            <a:r>
              <a:rPr lang="en-US" sz="2500">
                <a:solidFill>
                  <a:srgbClr val="3D3D3D"/>
                </a:solidFill>
                <a:latin typeface="Inter"/>
                <a:ea typeface="Inter"/>
                <a:cs typeface="Inter"/>
                <a:sym typeface="Inter"/>
              </a:rPr>
              <a:t>Real-time financial data and charts</a:t>
            </a:r>
          </a:p>
          <a:p>
            <a:pPr algn="l" marL="539751" indent="-269876" lvl="1">
              <a:lnSpc>
                <a:spcPts val="3500"/>
              </a:lnSpc>
              <a:buFont typeface="Arial"/>
              <a:buChar char="•"/>
            </a:pPr>
            <a:r>
              <a:rPr lang="en-US" sz="2500">
                <a:solidFill>
                  <a:srgbClr val="3D3D3D"/>
                </a:solidFill>
                <a:latin typeface="Inter"/>
                <a:ea typeface="Inter"/>
                <a:cs typeface="Inter"/>
                <a:sym typeface="Inter"/>
              </a:rPr>
              <a:t>In-depth analysis</a:t>
            </a:r>
          </a:p>
          <a:p>
            <a:pPr algn="l" marL="539751" indent="-269876" lvl="1">
              <a:lnSpc>
                <a:spcPts val="3500"/>
              </a:lnSpc>
              <a:buFont typeface="Arial"/>
              <a:buChar char="•"/>
            </a:pPr>
            <a:r>
              <a:rPr lang="en-US" sz="2500">
                <a:solidFill>
                  <a:srgbClr val="3D3D3D"/>
                </a:solidFill>
                <a:latin typeface="Inter"/>
                <a:ea typeface="Inter"/>
                <a:cs typeface="Inter"/>
                <a:sym typeface="Inter"/>
              </a:rPr>
              <a:t>Econom</a:t>
            </a:r>
            <a:r>
              <a:rPr lang="en-US" sz="2500">
                <a:solidFill>
                  <a:srgbClr val="3D3D3D"/>
                </a:solidFill>
                <a:latin typeface="Inter"/>
                <a:ea typeface="Inter"/>
                <a:cs typeface="Inter"/>
                <a:sym typeface="Inter"/>
              </a:rPr>
              <a:t>ic and financial news feed</a:t>
            </a:r>
          </a:p>
          <a:p>
            <a:pPr algn="l">
              <a:lnSpc>
                <a:spcPts val="3500"/>
              </a:lnSpc>
            </a:pPr>
          </a:p>
          <a:p>
            <a:pPr algn="l">
              <a:lnSpc>
                <a:spcPts val="3500"/>
              </a:lnSpc>
              <a:spcBef>
                <a:spcPct val="0"/>
              </a:spcBef>
            </a:pPr>
          </a:p>
        </p:txBody>
      </p:sp>
      <p:sp>
        <p:nvSpPr>
          <p:cNvPr name="TextBox 8" id="8"/>
          <p:cNvSpPr txBox="true"/>
          <p:nvPr/>
        </p:nvSpPr>
        <p:spPr>
          <a:xfrm rot="0">
            <a:off x="1028700" y="4826213"/>
            <a:ext cx="8115300" cy="869950"/>
          </a:xfrm>
          <a:prstGeom prst="rect">
            <a:avLst/>
          </a:prstGeom>
        </p:spPr>
        <p:txBody>
          <a:bodyPr anchor="t" rtlCol="false" tIns="0" lIns="0" bIns="0" rIns="0">
            <a:spAutoFit/>
          </a:bodyPr>
          <a:lstStyle/>
          <a:p>
            <a:pPr algn="l">
              <a:lnSpc>
                <a:spcPts val="3500"/>
              </a:lnSpc>
              <a:spcBef>
                <a:spcPct val="0"/>
              </a:spcBef>
            </a:pPr>
            <a:r>
              <a:rPr lang="en-US" sz="2500">
                <a:solidFill>
                  <a:srgbClr val="3D3D3D"/>
                </a:solidFill>
                <a:latin typeface="Inter"/>
                <a:ea typeface="Inter"/>
                <a:cs typeface="Inter"/>
                <a:sym typeface="Inter"/>
              </a:rPr>
              <a:t>Premium-grade financial information platforms used by professionals</a:t>
            </a:r>
          </a:p>
        </p:txBody>
      </p:sp>
      <p:sp>
        <p:nvSpPr>
          <p:cNvPr name="Freeform 9" id="9"/>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8">
              <a:alphaModFix amt="13000"/>
              <a:extLst>
                <a:ext uri="{96DAC541-7B7A-43D3-8B79-37D633B846F1}">
                  <asvg:svgBlip xmlns:asvg="http://schemas.microsoft.com/office/drawing/2016/SVG/main" r:embed="rId9"/>
                </a:ext>
              </a:extLst>
            </a:blip>
            <a:stretch>
              <a:fillRect l="-23080" t="0" r="-1608" b="-23721"/>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1723447" y="1619544"/>
          <a:ext cx="14841106" cy="7637152"/>
        </p:xfrm>
        <a:graphic>
          <a:graphicData uri="http://schemas.openxmlformats.org/drawingml/2006/table">
            <a:tbl>
              <a:tblPr/>
              <a:tblGrid>
                <a:gridCol w="7365571"/>
                <a:gridCol w="7475535"/>
              </a:tblGrid>
              <a:tr h="1607324">
                <a:tc>
                  <a:txBody>
                    <a:bodyPr anchor="t" rtlCol="false"/>
                    <a:lstStyle/>
                    <a:p>
                      <a:pPr algn="ctr" marL="0" indent="0" lvl="0">
                        <a:lnSpc>
                          <a:spcPts val="3779"/>
                        </a:lnSpc>
                        <a:spcBef>
                          <a:spcPct val="0"/>
                        </a:spcBef>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r h="2644190">
                <a:tc>
                  <a:txBody>
                    <a:bodyPr anchor="t" rtlCol="false"/>
                    <a:lstStyle/>
                    <a:p>
                      <a:pPr algn="ctr" marL="0" indent="0" lvl="0">
                        <a:lnSpc>
                          <a:spcPts val="3779"/>
                        </a:lnSpc>
                        <a:spcBef>
                          <a:spcPct val="0"/>
                        </a:spcBef>
                        <a:defRPr/>
                      </a:pPr>
                      <a:r>
                        <a:rPr lang="en-US" b="true" sz="2699">
                          <a:solidFill>
                            <a:srgbClr val="7A663F"/>
                          </a:solidFill>
                          <a:latin typeface="Inter Bold"/>
                          <a:ea typeface="Inter Bold"/>
                          <a:cs typeface="Inter Bold"/>
                          <a:sym typeface="Inter Bold"/>
                        </a:rPr>
                        <a:t>High</a:t>
                      </a:r>
                      <a:r>
                        <a:rPr lang="en-US" b="true" sz="2699" strike="noStrike" u="none">
                          <a:solidFill>
                            <a:srgbClr val="7A663F"/>
                          </a:solidFill>
                          <a:latin typeface="Inter Bold"/>
                          <a:ea typeface="Inter Bold"/>
                          <a:cs typeface="Inter Bold"/>
                          <a:sym typeface="Inter Bold"/>
                        </a:rPr>
                        <a:t> cos</a:t>
                      </a:r>
                      <a:r>
                        <a:rPr lang="en-US" b="true" sz="2699" strike="noStrike" u="none">
                          <a:solidFill>
                            <a:srgbClr val="7A663F"/>
                          </a:solidFill>
                          <a:latin typeface="Inter Bold"/>
                          <a:ea typeface="Inter Bold"/>
                          <a:cs typeface="Inter Bold"/>
                          <a:sym typeface="Inter Bold"/>
                        </a:rPr>
                        <a:t>t,</a:t>
                      </a:r>
                      <a:r>
                        <a:rPr lang="en-US" b="true" sz="2699" strike="noStrike" u="none">
                          <a:solidFill>
                            <a:srgbClr val="7A663F"/>
                          </a:solidFill>
                          <a:latin typeface="Inter Bold"/>
                          <a:ea typeface="Inter Bold"/>
                          <a:cs typeface="Inter Bold"/>
                          <a:sym typeface="Inter Bold"/>
                        </a:rPr>
                        <a:t> </a:t>
                      </a:r>
                      <a:r>
                        <a:rPr lang="en-US" b="true" sz="2699" strike="noStrike" u="none">
                          <a:solidFill>
                            <a:srgbClr val="7A663F"/>
                          </a:solidFill>
                          <a:latin typeface="Inter Bold"/>
                          <a:ea typeface="Inter Bold"/>
                          <a:cs typeface="Inter Bold"/>
                          <a:sym typeface="Inter Bold"/>
                        </a:rPr>
                        <a:t>n</a:t>
                      </a:r>
                      <a:r>
                        <a:rPr lang="en-US" b="true" sz="2699" strike="noStrike" u="none">
                          <a:solidFill>
                            <a:srgbClr val="7A663F"/>
                          </a:solidFill>
                          <a:latin typeface="Inter Bold"/>
                          <a:ea typeface="Inter Bold"/>
                          <a:cs typeface="Inter Bold"/>
                          <a:sym typeface="Inter Bold"/>
                        </a:rPr>
                        <a:t>o</a:t>
                      </a:r>
                      <a:r>
                        <a:rPr lang="en-US" b="true" sz="2699" strike="noStrike" u="none">
                          <a:solidFill>
                            <a:srgbClr val="7A663F"/>
                          </a:solidFill>
                          <a:latin typeface="Inter Bold"/>
                          <a:ea typeface="Inter Bold"/>
                          <a:cs typeface="Inter Bold"/>
                          <a:sym typeface="Inter Bold"/>
                        </a:rPr>
                        <a:t>t</a:t>
                      </a:r>
                      <a:r>
                        <a:rPr lang="en-US" b="true" sz="2699" strike="noStrike" u="none">
                          <a:solidFill>
                            <a:srgbClr val="7A663F"/>
                          </a:solidFill>
                          <a:latin typeface="Inter Bold"/>
                          <a:ea typeface="Inter Bold"/>
                          <a:cs typeface="Inter Bold"/>
                          <a:sym typeface="Inter Bold"/>
                        </a:rPr>
                        <a:t> </a:t>
                      </a:r>
                      <a:r>
                        <a:rPr lang="en-US" b="true" sz="2699" strike="noStrike" u="none">
                          <a:solidFill>
                            <a:srgbClr val="7A663F"/>
                          </a:solidFill>
                          <a:latin typeface="Inter Bold"/>
                          <a:ea typeface="Inter Bold"/>
                          <a:cs typeface="Inter Bold"/>
                          <a:sym typeface="Inter Bold"/>
                        </a:rPr>
                        <a:t>acces</a:t>
                      </a:r>
                      <a:r>
                        <a:rPr lang="en-US" b="true" sz="2699" strike="noStrike" u="none">
                          <a:solidFill>
                            <a:srgbClr val="7A663F"/>
                          </a:solidFill>
                          <a:latin typeface="Inter Bold"/>
                          <a:ea typeface="Inter Bold"/>
                          <a:cs typeface="Inter Bold"/>
                          <a:sym typeface="Inter Bold"/>
                        </a:rPr>
                        <a:t>s</a:t>
                      </a:r>
                      <a:r>
                        <a:rPr lang="en-US" b="true" sz="2699" strike="noStrike" u="none">
                          <a:solidFill>
                            <a:srgbClr val="7A663F"/>
                          </a:solidFill>
                          <a:latin typeface="Inter Bold"/>
                          <a:ea typeface="Inter Bold"/>
                          <a:cs typeface="Inter Bold"/>
                          <a:sym typeface="Inter Bold"/>
                        </a:rPr>
                        <a:t>ibl</a:t>
                      </a:r>
                      <a:r>
                        <a:rPr lang="en-US" b="true" sz="2699" strike="noStrike" u="none">
                          <a:solidFill>
                            <a:srgbClr val="7A663F"/>
                          </a:solidFill>
                          <a:latin typeface="Inter Bold"/>
                          <a:ea typeface="Inter Bold"/>
                          <a:cs typeface="Inter Bold"/>
                          <a:sym typeface="Inter Bold"/>
                        </a:rPr>
                        <a:t>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r>
                        <a:rPr lang="en-US" b="true" sz="2699">
                          <a:solidFill>
                            <a:srgbClr val="7A663F"/>
                          </a:solidFill>
                          <a:latin typeface="Inter Bold"/>
                          <a:ea typeface="Inter Bold"/>
                          <a:cs typeface="Inter Bold"/>
                          <a:sym typeface="Inter Bold"/>
                        </a:rPr>
                        <a:t>Fr</a:t>
                      </a:r>
                      <a:r>
                        <a:rPr lang="en-US" b="true" sz="2699" strike="noStrike" u="none">
                          <a:solidFill>
                            <a:srgbClr val="7A663F"/>
                          </a:solidFill>
                          <a:latin typeface="Inter Bold"/>
                          <a:ea typeface="Inter Bold"/>
                          <a:cs typeface="Inter Bold"/>
                          <a:sym typeface="Inter Bold"/>
                        </a:rPr>
                        <a:t>e</a:t>
                      </a:r>
                      <a:r>
                        <a:rPr lang="en-US" b="true" sz="2699" strike="noStrike" u="none">
                          <a:solidFill>
                            <a:srgbClr val="7A663F"/>
                          </a:solidFill>
                          <a:latin typeface="Inter Bold"/>
                          <a:ea typeface="Inter Bold"/>
                          <a:cs typeface="Inter Bold"/>
                          <a:sym typeface="Inter Bold"/>
                        </a:rPr>
                        <a:t>e or low-co</a:t>
                      </a:r>
                      <a:r>
                        <a:rPr lang="en-US" b="true" sz="2699" strike="noStrike" u="none">
                          <a:solidFill>
                            <a:srgbClr val="7A663F"/>
                          </a:solidFill>
                          <a:latin typeface="Inter Bold"/>
                          <a:ea typeface="Inter Bold"/>
                          <a:cs typeface="Inter Bold"/>
                          <a:sym typeface="Inter Bold"/>
                        </a:rPr>
                        <a:t>s</a:t>
                      </a:r>
                      <a:r>
                        <a:rPr lang="en-US" b="true" sz="2699" strike="noStrike" u="none">
                          <a:solidFill>
                            <a:srgbClr val="7A663F"/>
                          </a:solidFill>
                          <a:latin typeface="Inter Bold"/>
                          <a:ea typeface="Inter Bold"/>
                          <a:cs typeface="Inter Bold"/>
                          <a:sym typeface="Inter Bold"/>
                        </a:rPr>
                        <a:t>t</a:t>
                      </a:r>
                      <a:r>
                        <a:rPr lang="en-US" b="true" sz="2699" strike="noStrike" u="none">
                          <a:solidFill>
                            <a:srgbClr val="7A663F"/>
                          </a:solidFill>
                          <a:latin typeface="Inter Bold"/>
                          <a:ea typeface="Inter Bold"/>
                          <a:cs typeface="Inter Bold"/>
                          <a:sym typeface="Inter Bold"/>
                        </a:rPr>
                        <a:t> </a:t>
                      </a:r>
                      <a:r>
                        <a:rPr lang="en-US" b="true" sz="2699" strike="noStrike" u="none">
                          <a:solidFill>
                            <a:srgbClr val="7A663F"/>
                          </a:solidFill>
                          <a:latin typeface="Inter Bold"/>
                          <a:ea typeface="Inter Bold"/>
                          <a:cs typeface="Inter Bold"/>
                          <a:sym typeface="Inter Bold"/>
                        </a:rPr>
                        <a:t>for g</a:t>
                      </a:r>
                      <a:r>
                        <a:rPr lang="en-US" b="true" sz="2699" strike="noStrike" u="none">
                          <a:solidFill>
                            <a:srgbClr val="7A663F"/>
                          </a:solidFill>
                          <a:latin typeface="Inter Bold"/>
                          <a:ea typeface="Inter Bold"/>
                          <a:cs typeface="Inter Bold"/>
                          <a:sym typeface="Inter Bold"/>
                        </a:rPr>
                        <a:t>e</a:t>
                      </a:r>
                      <a:r>
                        <a:rPr lang="en-US" b="true" sz="2699" strike="noStrike" u="none">
                          <a:solidFill>
                            <a:srgbClr val="7A663F"/>
                          </a:solidFill>
                          <a:latin typeface="Inter Bold"/>
                          <a:ea typeface="Inter Bold"/>
                          <a:cs typeface="Inter Bold"/>
                          <a:sym typeface="Inter Bold"/>
                        </a:rPr>
                        <a:t>n</a:t>
                      </a:r>
                      <a:r>
                        <a:rPr lang="en-US" b="true" sz="2699" strike="noStrike" u="none">
                          <a:solidFill>
                            <a:srgbClr val="7A663F"/>
                          </a:solidFill>
                          <a:latin typeface="Inter Bold"/>
                          <a:ea typeface="Inter Bold"/>
                          <a:cs typeface="Inter Bold"/>
                          <a:sym typeface="Inter Bold"/>
                        </a:rPr>
                        <a:t>e</a:t>
                      </a:r>
                      <a:r>
                        <a:rPr lang="en-US" b="true" sz="2699" strike="noStrike" u="none">
                          <a:solidFill>
                            <a:srgbClr val="7A663F"/>
                          </a:solidFill>
                          <a:latin typeface="Inter Bold"/>
                          <a:ea typeface="Inter Bold"/>
                          <a:cs typeface="Inter Bold"/>
                          <a:sym typeface="Inter Bold"/>
                        </a:rPr>
                        <a:t>ral</a:t>
                      </a:r>
                      <a:r>
                        <a:rPr lang="en-US" b="true" sz="2699" strike="noStrike" u="none">
                          <a:solidFill>
                            <a:srgbClr val="7A663F"/>
                          </a:solidFill>
                          <a:latin typeface="Inter Bold"/>
                          <a:ea typeface="Inter Bold"/>
                          <a:cs typeface="Inter Bold"/>
                          <a:sym typeface="Inter Bold"/>
                        </a:rPr>
                        <a:t> </a:t>
                      </a:r>
                      <a:r>
                        <a:rPr lang="en-US" b="true" sz="2699" strike="noStrike" u="none">
                          <a:solidFill>
                            <a:srgbClr val="7A663F"/>
                          </a:solidFill>
                          <a:latin typeface="Inter Bold"/>
                          <a:ea typeface="Inter Bold"/>
                          <a:cs typeface="Inter Bold"/>
                          <a:sym typeface="Inter Bold"/>
                        </a:rPr>
                        <a:t>us</a:t>
                      </a:r>
                      <a:r>
                        <a:rPr lang="en-US" b="true" sz="2699" strike="noStrike" u="none">
                          <a:solidFill>
                            <a:srgbClr val="7A663F"/>
                          </a:solidFill>
                          <a:latin typeface="Inter Bold"/>
                          <a:ea typeface="Inter Bold"/>
                          <a:cs typeface="Inter Bold"/>
                          <a:sym typeface="Inter Bold"/>
                        </a:rPr>
                        <a:t>ers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r h="2083142">
                <a:tc>
                  <a:txBody>
                    <a:bodyPr anchor="t" rtlCol="false"/>
                    <a:lstStyle/>
                    <a:p>
                      <a:pPr algn="ctr" marL="0" indent="0" lvl="0">
                        <a:lnSpc>
                          <a:spcPts val="3779"/>
                        </a:lnSpc>
                        <a:spcBef>
                          <a:spcPct val="0"/>
                        </a:spcBef>
                        <a:defRPr/>
                      </a:pPr>
                      <a:r>
                        <a:rPr lang="en-US" b="true" sz="2699">
                          <a:solidFill>
                            <a:srgbClr val="7A663F"/>
                          </a:solidFill>
                          <a:latin typeface="Inter Bold"/>
                          <a:ea typeface="Inter Bold"/>
                          <a:cs typeface="Inter Bold"/>
                          <a:sym typeface="Inter Bold"/>
                        </a:rPr>
                        <a:t>Complex f</a:t>
                      </a:r>
                      <a:r>
                        <a:rPr lang="en-US" b="true" sz="2699" strike="noStrike" u="none">
                          <a:solidFill>
                            <a:srgbClr val="7A663F"/>
                          </a:solidFill>
                          <a:latin typeface="Inter Bold"/>
                          <a:ea typeface="Inter Bold"/>
                          <a:cs typeface="Inter Bold"/>
                          <a:sym typeface="Inter Bold"/>
                        </a:rPr>
                        <a:t>o</a:t>
                      </a:r>
                      <a:r>
                        <a:rPr lang="en-US" b="true" sz="2699" strike="noStrike" u="none">
                          <a:solidFill>
                            <a:srgbClr val="7A663F"/>
                          </a:solidFill>
                          <a:latin typeface="Inter Bold"/>
                          <a:ea typeface="Inter Bold"/>
                          <a:cs typeface="Inter Bold"/>
                          <a:sym typeface="Inter Bold"/>
                        </a:rPr>
                        <a:t>r</a:t>
                      </a:r>
                      <a:r>
                        <a:rPr lang="en-US" b="true" sz="2699" strike="noStrike" u="none">
                          <a:solidFill>
                            <a:srgbClr val="7A663F"/>
                          </a:solidFill>
                          <a:latin typeface="Inter Bold"/>
                          <a:ea typeface="Inter Bold"/>
                          <a:cs typeface="Inter Bold"/>
                          <a:sym typeface="Inter Bold"/>
                        </a:rPr>
                        <a:t> </a:t>
                      </a:r>
                      <a:r>
                        <a:rPr lang="en-US" b="true" sz="2699" strike="noStrike" u="none">
                          <a:solidFill>
                            <a:srgbClr val="7A663F"/>
                          </a:solidFill>
                          <a:latin typeface="Inter Bold"/>
                          <a:ea typeface="Inter Bold"/>
                          <a:cs typeface="Inter Bold"/>
                          <a:sym typeface="Inter Bold"/>
                        </a:rPr>
                        <a:t>b</a:t>
                      </a:r>
                      <a:r>
                        <a:rPr lang="en-US" b="true" sz="2699" strike="noStrike" u="none">
                          <a:solidFill>
                            <a:srgbClr val="7A663F"/>
                          </a:solidFill>
                          <a:latin typeface="Inter Bold"/>
                          <a:ea typeface="Inter Bold"/>
                          <a:cs typeface="Inter Bold"/>
                          <a:sym typeface="Inter Bold"/>
                        </a:rPr>
                        <a:t>e</a:t>
                      </a:r>
                      <a:r>
                        <a:rPr lang="en-US" b="true" sz="2699" strike="noStrike" u="none">
                          <a:solidFill>
                            <a:srgbClr val="7A663F"/>
                          </a:solidFill>
                          <a:latin typeface="Inter Bold"/>
                          <a:ea typeface="Inter Bold"/>
                          <a:cs typeface="Inter Bold"/>
                          <a:sym typeface="Inter Bold"/>
                        </a:rPr>
                        <a:t>g</a:t>
                      </a:r>
                      <a:r>
                        <a:rPr lang="en-US" b="true" sz="2699" strike="noStrike" u="none">
                          <a:solidFill>
                            <a:srgbClr val="7A663F"/>
                          </a:solidFill>
                          <a:latin typeface="Inter Bold"/>
                          <a:ea typeface="Inter Bold"/>
                          <a:cs typeface="Inter Bold"/>
                          <a:sym typeface="Inter Bold"/>
                        </a:rPr>
                        <a:t>in</a:t>
                      </a:r>
                      <a:r>
                        <a:rPr lang="en-US" b="true" sz="2699" strike="noStrike" u="none">
                          <a:solidFill>
                            <a:srgbClr val="7A663F"/>
                          </a:solidFill>
                          <a:latin typeface="Inter Bold"/>
                          <a:ea typeface="Inter Bold"/>
                          <a:cs typeface="Inter Bold"/>
                          <a:sym typeface="Inter Bold"/>
                        </a:rPr>
                        <a:t>n</a:t>
                      </a:r>
                      <a:r>
                        <a:rPr lang="en-US" b="true" sz="2699" strike="noStrike" u="none">
                          <a:solidFill>
                            <a:srgbClr val="7A663F"/>
                          </a:solidFill>
                          <a:latin typeface="Inter Bold"/>
                          <a:ea typeface="Inter Bold"/>
                          <a:cs typeface="Inter Bold"/>
                          <a:sym typeface="Inter Bold"/>
                        </a:rPr>
                        <a:t>ers</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r>
                        <a:rPr lang="en-US" b="true" sz="2699">
                          <a:solidFill>
                            <a:srgbClr val="7A663F"/>
                          </a:solidFill>
                          <a:latin typeface="Inter Bold"/>
                          <a:ea typeface="Inter Bold"/>
                          <a:cs typeface="Inter Bold"/>
                          <a:sym typeface="Inter Bold"/>
                        </a:rPr>
                        <a:t>Simp</a:t>
                      </a:r>
                      <a:r>
                        <a:rPr lang="en-US" b="true" sz="2699" strike="noStrike" u="none">
                          <a:solidFill>
                            <a:srgbClr val="7A663F"/>
                          </a:solidFill>
                          <a:latin typeface="Inter Bold"/>
                          <a:ea typeface="Inter Bold"/>
                          <a:cs typeface="Inter Bold"/>
                          <a:sym typeface="Inter Bold"/>
                        </a:rPr>
                        <a:t>le</a:t>
                      </a:r>
                      <a:r>
                        <a:rPr lang="en-US" b="true" sz="2699" strike="noStrike" u="none">
                          <a:solidFill>
                            <a:srgbClr val="7A663F"/>
                          </a:solidFill>
                          <a:latin typeface="Inter Bold"/>
                          <a:ea typeface="Inter Bold"/>
                          <a:cs typeface="Inter Bold"/>
                          <a:sym typeface="Inter Bold"/>
                        </a:rPr>
                        <a:t>,</a:t>
                      </a:r>
                      <a:r>
                        <a:rPr lang="en-US" b="true" sz="2699" strike="noStrike" u="none">
                          <a:solidFill>
                            <a:srgbClr val="7A663F"/>
                          </a:solidFill>
                          <a:latin typeface="Inter Bold"/>
                          <a:ea typeface="Inter Bold"/>
                          <a:cs typeface="Inter Bold"/>
                          <a:sym typeface="Inter Bold"/>
                        </a:rPr>
                        <a:t> u</a:t>
                      </a:r>
                      <a:r>
                        <a:rPr lang="en-US" b="true" sz="2699" strike="noStrike" u="none">
                          <a:solidFill>
                            <a:srgbClr val="7A663F"/>
                          </a:solidFill>
                          <a:latin typeface="Inter Bold"/>
                          <a:ea typeface="Inter Bold"/>
                          <a:cs typeface="Inter Bold"/>
                          <a:sym typeface="Inter Bold"/>
                        </a:rPr>
                        <a:t>s</a:t>
                      </a:r>
                      <a:r>
                        <a:rPr lang="en-US" b="true" sz="2699" strike="noStrike" u="none">
                          <a:solidFill>
                            <a:srgbClr val="7A663F"/>
                          </a:solidFill>
                          <a:latin typeface="Inter Bold"/>
                          <a:ea typeface="Inter Bold"/>
                          <a:cs typeface="Inter Bold"/>
                          <a:sym typeface="Inter Bold"/>
                        </a:rPr>
                        <a:t>e</a:t>
                      </a:r>
                      <a:r>
                        <a:rPr lang="en-US" b="true" sz="2699" strike="noStrike" u="none">
                          <a:solidFill>
                            <a:srgbClr val="7A663F"/>
                          </a:solidFill>
                          <a:latin typeface="Inter Bold"/>
                          <a:ea typeface="Inter Bold"/>
                          <a:cs typeface="Inter Bold"/>
                          <a:sym typeface="Inter Bold"/>
                        </a:rPr>
                        <a:t>r-fr</a:t>
                      </a:r>
                      <a:r>
                        <a:rPr lang="en-US" b="true" sz="2699" strike="noStrike" u="none">
                          <a:solidFill>
                            <a:srgbClr val="7A663F"/>
                          </a:solidFill>
                          <a:latin typeface="Inter Bold"/>
                          <a:ea typeface="Inter Bold"/>
                          <a:cs typeface="Inter Bold"/>
                          <a:sym typeface="Inter Bold"/>
                        </a:rPr>
                        <a:t>i</a:t>
                      </a:r>
                      <a:r>
                        <a:rPr lang="en-US" b="true" sz="2699" strike="noStrike" u="none">
                          <a:solidFill>
                            <a:srgbClr val="7A663F"/>
                          </a:solidFill>
                          <a:latin typeface="Inter Bold"/>
                          <a:ea typeface="Inter Bold"/>
                          <a:cs typeface="Inter Bold"/>
                          <a:sym typeface="Inter Bold"/>
                        </a:rPr>
                        <a:t>e</a:t>
                      </a:r>
                      <a:r>
                        <a:rPr lang="en-US" b="true" sz="2699" strike="noStrike" u="none">
                          <a:solidFill>
                            <a:srgbClr val="7A663F"/>
                          </a:solidFill>
                          <a:latin typeface="Inter Bold"/>
                          <a:ea typeface="Inter Bold"/>
                          <a:cs typeface="Inter Bold"/>
                          <a:sym typeface="Inter Bold"/>
                        </a:rPr>
                        <a:t>ndl</a:t>
                      </a:r>
                      <a:r>
                        <a:rPr lang="en-US" b="true" sz="2699" strike="noStrike" u="none">
                          <a:solidFill>
                            <a:srgbClr val="7A663F"/>
                          </a:solidFill>
                          <a:latin typeface="Inter Bold"/>
                          <a:ea typeface="Inter Bold"/>
                          <a:cs typeface="Inter Bold"/>
                          <a:sym typeface="Inter Bold"/>
                        </a:rPr>
                        <a:t>y int</a:t>
                      </a:r>
                      <a:r>
                        <a:rPr lang="en-US" b="true" sz="2699" strike="noStrike" u="none">
                          <a:solidFill>
                            <a:srgbClr val="7A663F"/>
                          </a:solidFill>
                          <a:latin typeface="Inter Bold"/>
                          <a:ea typeface="Inter Bold"/>
                          <a:cs typeface="Inter Bold"/>
                          <a:sym typeface="Inter Bold"/>
                        </a:rPr>
                        <a:t>e</a:t>
                      </a:r>
                      <a:r>
                        <a:rPr lang="en-US" b="true" sz="2699" strike="noStrike" u="none">
                          <a:solidFill>
                            <a:srgbClr val="7A663F"/>
                          </a:solidFill>
                          <a:latin typeface="Inter Bold"/>
                          <a:ea typeface="Inter Bold"/>
                          <a:cs typeface="Inter Bold"/>
                          <a:sym typeface="Inter Bold"/>
                        </a:rPr>
                        <a:t>rface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r h="1302497">
                <a:tc>
                  <a:txBody>
                    <a:bodyPr anchor="t" rtlCol="false"/>
                    <a:lstStyle/>
                    <a:p>
                      <a:pPr algn="ctr" marL="0" indent="0" lvl="0">
                        <a:lnSpc>
                          <a:spcPts val="3779"/>
                        </a:lnSpc>
                        <a:spcBef>
                          <a:spcPct val="0"/>
                        </a:spcBef>
                        <a:defRPr/>
                      </a:pPr>
                      <a:r>
                        <a:rPr lang="en-US" b="true" sz="2699">
                          <a:solidFill>
                            <a:srgbClr val="7A663F"/>
                          </a:solidFill>
                          <a:latin typeface="Inter Bold"/>
                          <a:ea typeface="Inter Bold"/>
                          <a:cs typeface="Inter Bold"/>
                          <a:sym typeface="Inter Bold"/>
                        </a:rPr>
                        <a:t>No AI-driven</a:t>
                      </a:r>
                      <a:r>
                        <a:rPr lang="en-US" b="true" sz="2699" strike="noStrike" u="none">
                          <a:solidFill>
                            <a:srgbClr val="7A663F"/>
                          </a:solidFill>
                          <a:latin typeface="Inter Bold"/>
                          <a:ea typeface="Inter Bold"/>
                          <a:cs typeface="Inter Bold"/>
                          <a:sym typeface="Inter Bold"/>
                        </a:rPr>
                        <a:t> g</a:t>
                      </a:r>
                      <a:r>
                        <a:rPr lang="en-US" b="true" sz="2699" strike="noStrike" u="none">
                          <a:solidFill>
                            <a:srgbClr val="7A663F"/>
                          </a:solidFill>
                          <a:latin typeface="Inter Bold"/>
                          <a:ea typeface="Inter Bold"/>
                          <a:cs typeface="Inter Bold"/>
                          <a:sym typeface="Inter Bold"/>
                        </a:rPr>
                        <a:t>o</a:t>
                      </a:r>
                      <a:r>
                        <a:rPr lang="en-US" b="true" sz="2699" strike="noStrike" u="none">
                          <a:solidFill>
                            <a:srgbClr val="7A663F"/>
                          </a:solidFill>
                          <a:latin typeface="Inter Bold"/>
                          <a:ea typeface="Inter Bold"/>
                          <a:cs typeface="Inter Bold"/>
                          <a:sym typeface="Inter Bold"/>
                        </a:rPr>
                        <a:t>l</a:t>
                      </a:r>
                      <a:r>
                        <a:rPr lang="en-US" b="true" sz="2699" strike="noStrike" u="none">
                          <a:solidFill>
                            <a:srgbClr val="7A663F"/>
                          </a:solidFill>
                          <a:latin typeface="Inter Bold"/>
                          <a:ea typeface="Inter Bold"/>
                          <a:cs typeface="Inter Bold"/>
                          <a:sym typeface="Inter Bold"/>
                        </a:rPr>
                        <a:t>d pr</a:t>
                      </a:r>
                      <a:r>
                        <a:rPr lang="en-US" b="true" sz="2699" strike="noStrike" u="none">
                          <a:solidFill>
                            <a:srgbClr val="7A663F"/>
                          </a:solidFill>
                          <a:latin typeface="Inter Bold"/>
                          <a:ea typeface="Inter Bold"/>
                          <a:cs typeface="Inter Bold"/>
                          <a:sym typeface="Inter Bold"/>
                        </a:rPr>
                        <a:t>ed</a:t>
                      </a:r>
                      <a:r>
                        <a:rPr lang="en-US" b="true" sz="2699" strike="noStrike" u="none">
                          <a:solidFill>
                            <a:srgbClr val="7A663F"/>
                          </a:solidFill>
                          <a:latin typeface="Inter Bold"/>
                          <a:ea typeface="Inter Bold"/>
                          <a:cs typeface="Inter Bold"/>
                          <a:sym typeface="Inter Bold"/>
                        </a:rPr>
                        <a:t>iction</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c>
                  <a:txBody>
                    <a:bodyPr anchor="t" rtlCol="false"/>
                    <a:lstStyle/>
                    <a:p>
                      <a:pPr algn="ctr" marL="0" indent="0" lvl="0">
                        <a:lnSpc>
                          <a:spcPts val="3779"/>
                        </a:lnSpc>
                        <a:spcBef>
                          <a:spcPct val="0"/>
                        </a:spcBef>
                        <a:defRPr/>
                      </a:pPr>
                      <a:r>
                        <a:rPr lang="en-US" b="true" sz="2699">
                          <a:solidFill>
                            <a:srgbClr val="7A663F"/>
                          </a:solidFill>
                          <a:latin typeface="Inter Bold"/>
                          <a:ea typeface="Inter Bold"/>
                          <a:cs typeface="Inter Bold"/>
                          <a:sym typeface="Inter Bold"/>
                        </a:rPr>
                        <a:t>D</a:t>
                      </a:r>
                      <a:r>
                        <a:rPr lang="en-US" b="true" sz="2699" strike="noStrike" u="none">
                          <a:solidFill>
                            <a:srgbClr val="7A663F"/>
                          </a:solidFill>
                          <a:latin typeface="Inter Bold"/>
                          <a:ea typeface="Inter Bold"/>
                          <a:cs typeface="Inter Bold"/>
                          <a:sym typeface="Inter Bold"/>
                        </a:rPr>
                        <a:t>eep learning-based forecast engine</a:t>
                      </a:r>
                      <a:endParaRPr lang="en-US" sz="1100"/>
                    </a:p>
                  </a:txBody>
                  <a:tcPr marL="190500" marR="190500" marT="190500" marB="190500" anchor="ctr">
                    <a:lnL cmpd="sng" algn="ctr" cap="flat" w="0">
                      <a:solidFill>
                        <a:srgbClr val="CCCCCC"/>
                      </a:solidFill>
                      <a:prstDash val="solid"/>
                      <a:round/>
                      <a:headEnd type="none" w="med" len="med"/>
                      <a:tailEnd type="none" w="med" len="med"/>
                    </a:lnL>
                    <a:lnR cmpd="sng" algn="ctr" cap="flat" w="0">
                      <a:solidFill>
                        <a:srgbClr val="CCCCCC"/>
                      </a:solidFill>
                      <a:prstDash val="solid"/>
                      <a:round/>
                      <a:headEnd type="none" w="med" len="med"/>
                      <a:tailEnd type="none" w="med" len="med"/>
                    </a:lnR>
                    <a:lnT cmpd="sng" algn="ctr" cap="flat" w="0">
                      <a:solidFill>
                        <a:srgbClr val="CCCCCC"/>
                      </a:solidFill>
                      <a:prstDash val="solid"/>
                      <a:round/>
                      <a:headEnd type="none" w="med" len="med"/>
                      <a:tailEnd type="none" w="med" len="med"/>
                    </a:lnT>
                    <a:lnB cmpd="sng" algn="ctr" cap="flat" w="0">
                      <a:solidFill>
                        <a:srgbClr val="CCCCCC"/>
                      </a:solidFill>
                      <a:prstDash val="solid"/>
                      <a:round/>
                      <a:headEnd type="none" w="med" len="med"/>
                      <a:tailEnd type="none" w="med" len="med"/>
                    </a:lnB>
                    <a:solidFill>
                      <a:srgbClr val="B9C2C4"/>
                    </a:solidFill>
                  </a:tcPr>
                </a:tc>
              </a:tr>
            </a:tbl>
          </a:graphicData>
        </a:graphic>
      </p:graphicFrame>
      <p:sp>
        <p:nvSpPr>
          <p:cNvPr name="Freeform 3" id="3"/>
          <p:cNvSpPr/>
          <p:nvPr/>
        </p:nvSpPr>
        <p:spPr>
          <a:xfrm flipH="false" flipV="false" rot="0">
            <a:off x="10670157" y="1637223"/>
            <a:ext cx="4301198" cy="1638134"/>
          </a:xfrm>
          <a:custGeom>
            <a:avLst/>
            <a:gdLst/>
            <a:ahLst/>
            <a:cxnLst/>
            <a:rect r="r" b="b" t="t" l="l"/>
            <a:pathLst>
              <a:path h="1638134" w="4301198">
                <a:moveTo>
                  <a:pt x="0" y="0"/>
                </a:moveTo>
                <a:lnTo>
                  <a:pt x="4301198" y="0"/>
                </a:lnTo>
                <a:lnTo>
                  <a:pt x="4301198" y="1638134"/>
                </a:lnTo>
                <a:lnTo>
                  <a:pt x="0" y="1638134"/>
                </a:lnTo>
                <a:lnTo>
                  <a:pt x="0" y="0"/>
                </a:lnTo>
                <a:close/>
              </a:path>
            </a:pathLst>
          </a:custGeom>
          <a:blipFill>
            <a:blip r:embed="rId2"/>
            <a:stretch>
              <a:fillRect l="0" t="-65636" r="0" b="-96930"/>
            </a:stretch>
          </a:blipFill>
        </p:spPr>
      </p:sp>
      <p:grpSp>
        <p:nvGrpSpPr>
          <p:cNvPr name="Group 4" id="4"/>
          <p:cNvGrpSpPr/>
          <p:nvPr/>
        </p:nvGrpSpPr>
        <p:grpSpPr>
          <a:xfrm rot="-2892415">
            <a:off x="-1543050" y="-1150598"/>
            <a:ext cx="3086100" cy="2700338"/>
            <a:chOff x="0" y="0"/>
            <a:chExt cx="812800" cy="711200"/>
          </a:xfrm>
        </p:grpSpPr>
        <p:sp>
          <p:nvSpPr>
            <p:cNvPr name="Freeform 5" id="5"/>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6" id="6"/>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8206030">
            <a:off x="16744950" y="8936831"/>
            <a:ext cx="3086100" cy="2700338"/>
            <a:chOff x="0" y="0"/>
            <a:chExt cx="812800" cy="711200"/>
          </a:xfrm>
        </p:grpSpPr>
        <p:sp>
          <p:nvSpPr>
            <p:cNvPr name="Freeform 8" id="8"/>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9" id="9"/>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4063965" y="1658022"/>
            <a:ext cx="2104140" cy="1183579"/>
          </a:xfrm>
          <a:custGeom>
            <a:avLst/>
            <a:gdLst/>
            <a:ahLst/>
            <a:cxnLst/>
            <a:rect r="r" b="b" t="t" l="l"/>
            <a:pathLst>
              <a:path h="1183579" w="2104140">
                <a:moveTo>
                  <a:pt x="0" y="0"/>
                </a:moveTo>
                <a:lnTo>
                  <a:pt x="2104140" y="0"/>
                </a:lnTo>
                <a:lnTo>
                  <a:pt x="2104140" y="1183579"/>
                </a:lnTo>
                <a:lnTo>
                  <a:pt x="0" y="1183579"/>
                </a:lnTo>
                <a:lnTo>
                  <a:pt x="0" y="0"/>
                </a:lnTo>
                <a:close/>
              </a:path>
            </a:pathLst>
          </a:custGeom>
          <a:blipFill>
            <a:blip r:embed="rId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06724"/>
            <a:ext cx="12575204" cy="7073553"/>
          </a:xfrm>
          <a:custGeom>
            <a:avLst/>
            <a:gdLst/>
            <a:ahLst/>
            <a:cxnLst/>
            <a:rect r="r" b="b" t="t" l="l"/>
            <a:pathLst>
              <a:path h="7073553" w="12575204">
                <a:moveTo>
                  <a:pt x="0" y="0"/>
                </a:moveTo>
                <a:lnTo>
                  <a:pt x="12575204" y="0"/>
                </a:lnTo>
                <a:lnTo>
                  <a:pt x="12575204" y="7073552"/>
                </a:lnTo>
                <a:lnTo>
                  <a:pt x="0" y="7073552"/>
                </a:lnTo>
                <a:lnTo>
                  <a:pt x="0" y="0"/>
                </a:lnTo>
                <a:close/>
              </a:path>
            </a:pathLst>
          </a:custGeom>
          <a:blipFill>
            <a:blip r:embed="rId2">
              <a:extLst>
                <a:ext uri="{96DAC541-7B7A-43D3-8B79-37D633B846F1}">
                  <asvg:svgBlip xmlns:asvg="http://schemas.microsoft.com/office/drawing/2016/SVG/main" r:embed="rId3"/>
                </a:ext>
              </a:extLst>
            </a:blip>
            <a:stretch>
              <a:fillRect l="-27030" t="-38888" r="-27030" b="-38888"/>
            </a:stretch>
          </a:blipFill>
        </p:spPr>
      </p:sp>
      <p:sp>
        <p:nvSpPr>
          <p:cNvPr name="TextBox 3" id="3"/>
          <p:cNvSpPr txBox="true"/>
          <p:nvPr/>
        </p:nvSpPr>
        <p:spPr>
          <a:xfrm rot="0">
            <a:off x="1976190" y="4443426"/>
            <a:ext cx="10680224" cy="1278045"/>
          </a:xfrm>
          <a:prstGeom prst="rect">
            <a:avLst/>
          </a:prstGeom>
        </p:spPr>
        <p:txBody>
          <a:bodyPr anchor="t" rtlCol="false" tIns="0" lIns="0" bIns="0" rIns="0">
            <a:spAutoFit/>
          </a:bodyPr>
          <a:lstStyle/>
          <a:p>
            <a:pPr algn="l" marL="0" indent="0" lvl="0">
              <a:lnSpc>
                <a:spcPts val="9455"/>
              </a:lnSpc>
              <a:spcBef>
                <a:spcPct val="0"/>
              </a:spcBef>
            </a:pPr>
            <a:r>
              <a:rPr lang="en-US" b="true" sz="9953" spc="-646">
                <a:solidFill>
                  <a:srgbClr val="FFFFFF"/>
                </a:solidFill>
                <a:latin typeface="Garet Bold"/>
                <a:ea typeface="Garet Bold"/>
                <a:cs typeface="Garet Bold"/>
                <a:sym typeface="Garet Bold"/>
              </a:rPr>
              <a:t>Features</a:t>
            </a:r>
          </a:p>
        </p:txBody>
      </p:sp>
      <p:grpSp>
        <p:nvGrpSpPr>
          <p:cNvPr name="Group 4" id="4"/>
          <p:cNvGrpSpPr/>
          <p:nvPr/>
        </p:nvGrpSpPr>
        <p:grpSpPr>
          <a:xfrm rot="0">
            <a:off x="10961159" y="-1413871"/>
            <a:ext cx="8073101" cy="12754514"/>
            <a:chOff x="0" y="0"/>
            <a:chExt cx="9686353" cy="15303256"/>
          </a:xfrm>
        </p:grpSpPr>
        <p:sp>
          <p:nvSpPr>
            <p:cNvPr name="Freeform 5" id="5"/>
            <p:cNvSpPr/>
            <p:nvPr/>
          </p:nvSpPr>
          <p:spPr>
            <a:xfrm flipH="false" flipV="false" rot="0">
              <a:off x="-38227" y="-27178"/>
              <a:ext cx="9724580" cy="15330435"/>
            </a:xfrm>
            <a:custGeom>
              <a:avLst/>
              <a:gdLst/>
              <a:ahLst/>
              <a:cxnLst/>
              <a:rect r="r" b="b" t="t" l="l"/>
              <a:pathLst>
                <a:path h="15330435" w="9724580">
                  <a:moveTo>
                    <a:pt x="9245275" y="1620952"/>
                  </a:moveTo>
                  <a:cubicBezTo>
                    <a:pt x="9508925" y="1704006"/>
                    <a:pt x="9724580" y="2091489"/>
                    <a:pt x="9724580" y="2482059"/>
                  </a:cubicBezTo>
                  <a:lnTo>
                    <a:pt x="9724580" y="14620307"/>
                  </a:lnTo>
                  <a:cubicBezTo>
                    <a:pt x="9724580" y="15010877"/>
                    <a:pt x="9503805" y="15330435"/>
                    <a:pt x="9233970" y="15330435"/>
                  </a:cubicBezTo>
                  <a:lnTo>
                    <a:pt x="389333" y="15330435"/>
                  </a:lnTo>
                  <a:cubicBezTo>
                    <a:pt x="119498" y="15330435"/>
                    <a:pt x="0" y="15030019"/>
                    <a:pt x="65744" y="14662914"/>
                  </a:cubicBezTo>
                  <a:lnTo>
                    <a:pt x="3595365" y="560700"/>
                  </a:lnTo>
                  <a:cubicBezTo>
                    <a:pt x="3687301" y="193595"/>
                    <a:pt x="3978254" y="0"/>
                    <a:pt x="4241903" y="44159"/>
                  </a:cubicBezTo>
                  <a:lnTo>
                    <a:pt x="9245275" y="1620952"/>
                  </a:lnTo>
                  <a:close/>
                </a:path>
              </a:pathLst>
            </a:custGeom>
            <a:blipFill>
              <a:blip r:embed="rId4"/>
              <a:stretch>
                <a:fillRect l="-11346" t="0" r="-11346" b="0"/>
              </a:stretch>
            </a:blipFill>
          </p:spPr>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0">
            <a:off x="0" y="3889927"/>
            <a:ext cx="9734074" cy="4548467"/>
          </a:xfrm>
          <a:custGeom>
            <a:avLst/>
            <a:gdLst/>
            <a:ahLst/>
            <a:cxnLst/>
            <a:rect r="r" b="b" t="t" l="l"/>
            <a:pathLst>
              <a:path h="4548467" w="9734074">
                <a:moveTo>
                  <a:pt x="9734074" y="0"/>
                </a:moveTo>
                <a:lnTo>
                  <a:pt x="0" y="0"/>
                </a:lnTo>
                <a:lnTo>
                  <a:pt x="0" y="4548467"/>
                </a:lnTo>
                <a:lnTo>
                  <a:pt x="9734074" y="4548467"/>
                </a:lnTo>
                <a:lnTo>
                  <a:pt x="9734074"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398408" y="3889927"/>
            <a:ext cx="9734074" cy="4548467"/>
          </a:xfrm>
          <a:custGeom>
            <a:avLst/>
            <a:gdLst/>
            <a:ahLst/>
            <a:cxnLst/>
            <a:rect r="r" b="b" t="t" l="l"/>
            <a:pathLst>
              <a:path h="4548467" w="9734074">
                <a:moveTo>
                  <a:pt x="0" y="0"/>
                </a:moveTo>
                <a:lnTo>
                  <a:pt x="9734074" y="0"/>
                </a:lnTo>
                <a:lnTo>
                  <a:pt x="9734074" y="4548467"/>
                </a:lnTo>
                <a:lnTo>
                  <a:pt x="0" y="454846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28063" y="456745"/>
            <a:ext cx="12084958" cy="1416051"/>
          </a:xfrm>
          <a:prstGeom prst="rect">
            <a:avLst/>
          </a:prstGeom>
        </p:spPr>
        <p:txBody>
          <a:bodyPr anchor="t" rtlCol="false" tIns="0" lIns="0" bIns="0" rIns="0">
            <a:spAutoFit/>
          </a:bodyPr>
          <a:lstStyle/>
          <a:p>
            <a:pPr algn="r" marL="0" indent="0" lvl="0">
              <a:lnSpc>
                <a:spcPts val="10450"/>
              </a:lnSpc>
            </a:pPr>
            <a:r>
              <a:rPr lang="en-US" b="true" sz="11000" spc="-440">
                <a:solidFill>
                  <a:srgbClr val="3D3D3D"/>
                </a:solidFill>
                <a:latin typeface="Garet Bold"/>
                <a:ea typeface="Garet Bold"/>
                <a:cs typeface="Garet Bold"/>
                <a:sym typeface="Garet Bold"/>
              </a:rPr>
              <a:t>Features</a:t>
            </a:r>
          </a:p>
        </p:txBody>
      </p:sp>
      <p:sp>
        <p:nvSpPr>
          <p:cNvPr name="Freeform 5" id="5"/>
          <p:cNvSpPr/>
          <p:nvPr/>
        </p:nvSpPr>
        <p:spPr>
          <a:xfrm flipH="false" flipV="false" rot="0">
            <a:off x="6093931" y="5143500"/>
            <a:ext cx="2304477" cy="2085836"/>
          </a:xfrm>
          <a:custGeom>
            <a:avLst/>
            <a:gdLst/>
            <a:ahLst/>
            <a:cxnLst/>
            <a:rect r="r" b="b" t="t" l="l"/>
            <a:pathLst>
              <a:path h="2085836" w="2304477">
                <a:moveTo>
                  <a:pt x="0" y="0"/>
                </a:moveTo>
                <a:lnTo>
                  <a:pt x="2304477" y="0"/>
                </a:lnTo>
                <a:lnTo>
                  <a:pt x="2304477" y="2085836"/>
                </a:lnTo>
                <a:lnTo>
                  <a:pt x="0" y="20858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620325" y="5892183"/>
            <a:ext cx="841145" cy="847721"/>
          </a:xfrm>
          <a:custGeom>
            <a:avLst/>
            <a:gdLst/>
            <a:ahLst/>
            <a:cxnLst/>
            <a:rect r="r" b="b" t="t" l="l"/>
            <a:pathLst>
              <a:path h="847721" w="841145">
                <a:moveTo>
                  <a:pt x="0" y="0"/>
                </a:moveTo>
                <a:lnTo>
                  <a:pt x="841145" y="0"/>
                </a:lnTo>
                <a:lnTo>
                  <a:pt x="841145" y="847722"/>
                </a:lnTo>
                <a:lnTo>
                  <a:pt x="0" y="847722"/>
                </a:lnTo>
                <a:lnTo>
                  <a:pt x="0" y="0"/>
                </a:lnTo>
                <a:close/>
              </a:path>
            </a:pathLst>
          </a:custGeom>
          <a:blipFill>
            <a:blip r:embed="rId8">
              <a:extLst>
                <a:ext uri="{96DAC541-7B7A-43D3-8B79-37D633B846F1}">
                  <asvg:svgBlip xmlns:asvg="http://schemas.microsoft.com/office/drawing/2016/SVG/main" r:embed="rId9"/>
                </a:ext>
              </a:extLst>
            </a:blip>
            <a:stretch>
              <a:fillRect l="-23080" t="0" r="-1608" b="-23721"/>
            </a:stretch>
          </a:blipFill>
        </p:spPr>
      </p:sp>
      <p:sp>
        <p:nvSpPr>
          <p:cNvPr name="TextBox 7" id="7"/>
          <p:cNvSpPr txBox="true"/>
          <p:nvPr/>
        </p:nvSpPr>
        <p:spPr>
          <a:xfrm rot="0">
            <a:off x="7520833" y="5315377"/>
            <a:ext cx="6276678" cy="896071"/>
          </a:xfrm>
          <a:prstGeom prst="rect">
            <a:avLst/>
          </a:prstGeom>
        </p:spPr>
        <p:txBody>
          <a:bodyPr anchor="t" rtlCol="false" tIns="0" lIns="0" bIns="0" rIns="0">
            <a:spAutoFit/>
          </a:bodyPr>
          <a:lstStyle/>
          <a:p>
            <a:pPr algn="ctr">
              <a:lnSpc>
                <a:spcPts val="6964"/>
              </a:lnSpc>
            </a:pPr>
            <a:r>
              <a:rPr lang="en-US" b="true" sz="5120" spc="-204">
                <a:solidFill>
                  <a:srgbClr val="947F57"/>
                </a:solidFill>
                <a:latin typeface="Bodoni FLF Bold"/>
                <a:ea typeface="Bodoni FLF Bold"/>
                <a:cs typeface="Bodoni FLF Bold"/>
                <a:sym typeface="Bodoni FLF Bold"/>
              </a:rPr>
              <a:t>Gold Insights</a:t>
            </a:r>
          </a:p>
        </p:txBody>
      </p:sp>
      <p:sp>
        <p:nvSpPr>
          <p:cNvPr name="TextBox 8" id="8"/>
          <p:cNvSpPr txBox="true"/>
          <p:nvPr/>
        </p:nvSpPr>
        <p:spPr>
          <a:xfrm rot="0">
            <a:off x="8587134" y="6237901"/>
            <a:ext cx="4144075" cy="373974"/>
          </a:xfrm>
          <a:prstGeom prst="rect">
            <a:avLst/>
          </a:prstGeom>
        </p:spPr>
        <p:txBody>
          <a:bodyPr anchor="t" rtlCol="false" tIns="0" lIns="0" bIns="0" rIns="0">
            <a:spAutoFit/>
          </a:bodyPr>
          <a:lstStyle/>
          <a:p>
            <a:pPr algn="ctr">
              <a:lnSpc>
                <a:spcPts val="3141"/>
              </a:lnSpc>
            </a:pPr>
            <a:r>
              <a:rPr lang="en-US" b="true" sz="2197" spc="43">
                <a:solidFill>
                  <a:srgbClr val="947F57"/>
                </a:solidFill>
                <a:latin typeface="Montserrat Bold"/>
                <a:ea typeface="Montserrat Bold"/>
                <a:cs typeface="Montserrat Bold"/>
                <a:sym typeface="Montserrat Bold"/>
              </a:rPr>
              <a:t>Your guidance</a:t>
            </a:r>
          </a:p>
        </p:txBody>
      </p:sp>
      <p:sp>
        <p:nvSpPr>
          <p:cNvPr name="TextBox 9" id="9"/>
          <p:cNvSpPr txBox="true"/>
          <p:nvPr/>
        </p:nvSpPr>
        <p:spPr>
          <a:xfrm rot="0">
            <a:off x="228063" y="4314294"/>
            <a:ext cx="4638974" cy="464820"/>
          </a:xfrm>
          <a:prstGeom prst="rect">
            <a:avLst/>
          </a:prstGeom>
        </p:spPr>
        <p:txBody>
          <a:bodyPr anchor="t" rtlCol="false" tIns="0" lIns="0" bIns="0" rIns="0">
            <a:spAutoFit/>
          </a:bodyPr>
          <a:lstStyle/>
          <a:p>
            <a:pPr algn="l">
              <a:lnSpc>
                <a:spcPts val="3779"/>
              </a:lnSpc>
              <a:spcBef>
                <a:spcPct val="0"/>
              </a:spcBef>
            </a:pPr>
            <a:r>
              <a:rPr lang="en-US" sz="2700" b="true">
                <a:solidFill>
                  <a:srgbClr val="E8E8E8"/>
                </a:solidFill>
                <a:latin typeface="Inter Bold"/>
                <a:ea typeface="Inter Bold"/>
                <a:cs typeface="Inter Bold"/>
                <a:sym typeface="Inter Bold"/>
              </a:rPr>
              <a:t>Deep Learning Forecasting</a:t>
            </a:r>
          </a:p>
        </p:txBody>
      </p:sp>
      <p:sp>
        <p:nvSpPr>
          <p:cNvPr name="TextBox 10" id="10"/>
          <p:cNvSpPr txBox="true"/>
          <p:nvPr/>
        </p:nvSpPr>
        <p:spPr>
          <a:xfrm rot="0">
            <a:off x="1028700" y="7172186"/>
            <a:ext cx="3493250" cy="941070"/>
          </a:xfrm>
          <a:prstGeom prst="rect">
            <a:avLst/>
          </a:prstGeom>
        </p:spPr>
        <p:txBody>
          <a:bodyPr anchor="t" rtlCol="false" tIns="0" lIns="0" bIns="0" rIns="0">
            <a:spAutoFit/>
          </a:bodyPr>
          <a:lstStyle/>
          <a:p>
            <a:pPr algn="l">
              <a:lnSpc>
                <a:spcPts val="3779"/>
              </a:lnSpc>
              <a:spcBef>
                <a:spcPct val="0"/>
              </a:spcBef>
            </a:pPr>
            <a:r>
              <a:rPr lang="en-US" sz="2700" b="true">
                <a:solidFill>
                  <a:srgbClr val="E8E8E8"/>
                </a:solidFill>
                <a:latin typeface="Inter Bold"/>
                <a:ea typeface="Inter Bold"/>
                <a:cs typeface="Inter Bold"/>
                <a:sym typeface="Inter Bold"/>
              </a:rPr>
              <a:t>Deep Analysis for gold and market</a:t>
            </a:r>
          </a:p>
        </p:txBody>
      </p:sp>
      <p:sp>
        <p:nvSpPr>
          <p:cNvPr name="TextBox 11" id="11"/>
          <p:cNvSpPr txBox="true"/>
          <p:nvPr/>
        </p:nvSpPr>
        <p:spPr>
          <a:xfrm rot="0">
            <a:off x="13797510" y="4076169"/>
            <a:ext cx="3493250" cy="941070"/>
          </a:xfrm>
          <a:prstGeom prst="rect">
            <a:avLst/>
          </a:prstGeom>
        </p:spPr>
        <p:txBody>
          <a:bodyPr anchor="t" rtlCol="false" tIns="0" lIns="0" bIns="0" rIns="0">
            <a:spAutoFit/>
          </a:bodyPr>
          <a:lstStyle/>
          <a:p>
            <a:pPr algn="l">
              <a:lnSpc>
                <a:spcPts val="3779"/>
              </a:lnSpc>
              <a:spcBef>
                <a:spcPct val="0"/>
              </a:spcBef>
            </a:pPr>
            <a:r>
              <a:rPr lang="en-US" sz="2700" b="true">
                <a:solidFill>
                  <a:srgbClr val="947F57"/>
                </a:solidFill>
                <a:latin typeface="Inter Bold"/>
                <a:ea typeface="Inter Bold"/>
                <a:cs typeface="Inter Bold"/>
                <a:sym typeface="Inter Bold"/>
              </a:rPr>
              <a:t>Real time news and current gold price</a:t>
            </a:r>
          </a:p>
        </p:txBody>
      </p:sp>
      <p:sp>
        <p:nvSpPr>
          <p:cNvPr name="TextBox 12" id="12"/>
          <p:cNvSpPr txBox="true"/>
          <p:nvPr/>
        </p:nvSpPr>
        <p:spPr>
          <a:xfrm rot="0">
            <a:off x="13797510" y="5903176"/>
            <a:ext cx="4638974" cy="464820"/>
          </a:xfrm>
          <a:prstGeom prst="rect">
            <a:avLst/>
          </a:prstGeom>
        </p:spPr>
        <p:txBody>
          <a:bodyPr anchor="t" rtlCol="false" tIns="0" lIns="0" bIns="0" rIns="0">
            <a:spAutoFit/>
          </a:bodyPr>
          <a:lstStyle/>
          <a:p>
            <a:pPr algn="l">
              <a:lnSpc>
                <a:spcPts val="3779"/>
              </a:lnSpc>
              <a:spcBef>
                <a:spcPct val="0"/>
              </a:spcBef>
            </a:pPr>
            <a:r>
              <a:rPr lang="en-US" sz="2700" b="true">
                <a:solidFill>
                  <a:srgbClr val="947F57"/>
                </a:solidFill>
                <a:latin typeface="Inter Bold"/>
                <a:ea typeface="Inter Bold"/>
                <a:cs typeface="Inter Bold"/>
                <a:sym typeface="Inter Bold"/>
              </a:rPr>
              <a:t>Education and Tools</a:t>
            </a:r>
          </a:p>
        </p:txBody>
      </p:sp>
      <p:sp>
        <p:nvSpPr>
          <p:cNvPr name="TextBox 13" id="13"/>
          <p:cNvSpPr txBox="true"/>
          <p:nvPr/>
        </p:nvSpPr>
        <p:spPr>
          <a:xfrm rot="0">
            <a:off x="14114413" y="7410311"/>
            <a:ext cx="4638974" cy="464820"/>
          </a:xfrm>
          <a:prstGeom prst="rect">
            <a:avLst/>
          </a:prstGeom>
        </p:spPr>
        <p:txBody>
          <a:bodyPr anchor="t" rtlCol="false" tIns="0" lIns="0" bIns="0" rIns="0">
            <a:spAutoFit/>
          </a:bodyPr>
          <a:lstStyle/>
          <a:p>
            <a:pPr algn="l">
              <a:lnSpc>
                <a:spcPts val="3779"/>
              </a:lnSpc>
              <a:spcBef>
                <a:spcPct val="0"/>
              </a:spcBef>
            </a:pPr>
            <a:r>
              <a:rPr lang="en-US" sz="2700" b="true">
                <a:solidFill>
                  <a:srgbClr val="947F57"/>
                </a:solidFill>
                <a:latin typeface="Inter Bold"/>
                <a:ea typeface="Inter Bold"/>
                <a:cs typeface="Inter Bold"/>
                <a:sym typeface="Inter Bold"/>
              </a:rPr>
              <a:t>Gold Experts</a:t>
            </a:r>
          </a:p>
        </p:txBody>
      </p:sp>
      <p:sp>
        <p:nvSpPr>
          <p:cNvPr name="TextBox 14" id="14"/>
          <p:cNvSpPr txBox="true"/>
          <p:nvPr/>
        </p:nvSpPr>
        <p:spPr>
          <a:xfrm rot="0">
            <a:off x="521507" y="5687308"/>
            <a:ext cx="4638974" cy="941070"/>
          </a:xfrm>
          <a:prstGeom prst="rect">
            <a:avLst/>
          </a:prstGeom>
        </p:spPr>
        <p:txBody>
          <a:bodyPr anchor="t" rtlCol="false" tIns="0" lIns="0" bIns="0" rIns="0">
            <a:spAutoFit/>
          </a:bodyPr>
          <a:lstStyle/>
          <a:p>
            <a:pPr algn="l">
              <a:lnSpc>
                <a:spcPts val="3779"/>
              </a:lnSpc>
              <a:spcBef>
                <a:spcPct val="0"/>
              </a:spcBef>
            </a:pPr>
            <a:r>
              <a:rPr lang="en-US" sz="2700" b="true">
                <a:solidFill>
                  <a:srgbClr val="E8E8E8"/>
                </a:solidFill>
                <a:latin typeface="Inter Bold"/>
                <a:ea typeface="Inter Bold"/>
                <a:cs typeface="Inter Bold"/>
                <a:sym typeface="Inter Bold"/>
              </a:rPr>
              <a:t>Recommendations based on prediction</a:t>
            </a:r>
          </a:p>
        </p:txBody>
      </p:sp>
      <p:grpSp>
        <p:nvGrpSpPr>
          <p:cNvPr name="Group 15" id="15"/>
          <p:cNvGrpSpPr/>
          <p:nvPr/>
        </p:nvGrpSpPr>
        <p:grpSpPr>
          <a:xfrm rot="-2892415">
            <a:off x="-1543050" y="-1150598"/>
            <a:ext cx="3086100" cy="2700338"/>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17" id="17"/>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8206030">
            <a:off x="16744950" y="8936831"/>
            <a:ext cx="3086100" cy="2700338"/>
            <a:chOff x="0" y="0"/>
            <a:chExt cx="812800" cy="711200"/>
          </a:xfrm>
        </p:grpSpPr>
        <p:sp>
          <p:nvSpPr>
            <p:cNvPr name="Freeform 19" id="19"/>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20" id="20"/>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06724"/>
            <a:ext cx="12575204" cy="7073553"/>
          </a:xfrm>
          <a:custGeom>
            <a:avLst/>
            <a:gdLst/>
            <a:ahLst/>
            <a:cxnLst/>
            <a:rect r="r" b="b" t="t" l="l"/>
            <a:pathLst>
              <a:path h="7073553" w="12575204">
                <a:moveTo>
                  <a:pt x="0" y="0"/>
                </a:moveTo>
                <a:lnTo>
                  <a:pt x="12575204" y="0"/>
                </a:lnTo>
                <a:lnTo>
                  <a:pt x="12575204" y="7073552"/>
                </a:lnTo>
                <a:lnTo>
                  <a:pt x="0" y="7073552"/>
                </a:lnTo>
                <a:lnTo>
                  <a:pt x="0" y="0"/>
                </a:lnTo>
                <a:close/>
              </a:path>
            </a:pathLst>
          </a:custGeom>
          <a:blipFill>
            <a:blip r:embed="rId2">
              <a:extLst>
                <a:ext uri="{96DAC541-7B7A-43D3-8B79-37D633B846F1}">
                  <asvg:svgBlip xmlns:asvg="http://schemas.microsoft.com/office/drawing/2016/SVG/main" r:embed="rId3"/>
                </a:ext>
              </a:extLst>
            </a:blip>
            <a:stretch>
              <a:fillRect l="-27030" t="-38888" r="-27030" b="-38888"/>
            </a:stretch>
          </a:blipFill>
        </p:spPr>
      </p:sp>
      <p:sp>
        <p:nvSpPr>
          <p:cNvPr name="TextBox 3" id="3"/>
          <p:cNvSpPr txBox="true"/>
          <p:nvPr/>
        </p:nvSpPr>
        <p:spPr>
          <a:xfrm rot="0">
            <a:off x="1976190" y="4023465"/>
            <a:ext cx="10680224" cy="2478195"/>
          </a:xfrm>
          <a:prstGeom prst="rect">
            <a:avLst/>
          </a:prstGeom>
        </p:spPr>
        <p:txBody>
          <a:bodyPr anchor="t" rtlCol="false" tIns="0" lIns="0" bIns="0" rIns="0">
            <a:spAutoFit/>
          </a:bodyPr>
          <a:lstStyle/>
          <a:p>
            <a:pPr algn="l" marL="0" indent="0" lvl="0">
              <a:lnSpc>
                <a:spcPts val="9455"/>
              </a:lnSpc>
              <a:spcBef>
                <a:spcPct val="0"/>
              </a:spcBef>
            </a:pPr>
            <a:r>
              <a:rPr lang="en-US" b="true" sz="9953" spc="-646">
                <a:solidFill>
                  <a:srgbClr val="FFFFFF"/>
                </a:solidFill>
                <a:latin typeface="Garet Bold"/>
                <a:ea typeface="Garet Bold"/>
                <a:cs typeface="Garet Bold"/>
                <a:sym typeface="Garet Bold"/>
              </a:rPr>
              <a:t>Tools and Technology</a:t>
            </a:r>
          </a:p>
        </p:txBody>
      </p:sp>
      <p:grpSp>
        <p:nvGrpSpPr>
          <p:cNvPr name="Group 4" id="4"/>
          <p:cNvGrpSpPr/>
          <p:nvPr/>
        </p:nvGrpSpPr>
        <p:grpSpPr>
          <a:xfrm rot="0">
            <a:off x="10961159" y="-1413871"/>
            <a:ext cx="8073101" cy="12754514"/>
            <a:chOff x="0" y="0"/>
            <a:chExt cx="9686353" cy="15303256"/>
          </a:xfrm>
        </p:grpSpPr>
        <p:sp>
          <p:nvSpPr>
            <p:cNvPr name="Freeform 5" id="5"/>
            <p:cNvSpPr/>
            <p:nvPr/>
          </p:nvSpPr>
          <p:spPr>
            <a:xfrm flipH="false" flipV="false" rot="0">
              <a:off x="-38227" y="-27178"/>
              <a:ext cx="9724580" cy="15330435"/>
            </a:xfrm>
            <a:custGeom>
              <a:avLst/>
              <a:gdLst/>
              <a:ahLst/>
              <a:cxnLst/>
              <a:rect r="r" b="b" t="t" l="l"/>
              <a:pathLst>
                <a:path h="15330435" w="9724580">
                  <a:moveTo>
                    <a:pt x="9245275" y="1620952"/>
                  </a:moveTo>
                  <a:cubicBezTo>
                    <a:pt x="9508925" y="1704006"/>
                    <a:pt x="9724580" y="2091489"/>
                    <a:pt x="9724580" y="2482059"/>
                  </a:cubicBezTo>
                  <a:lnTo>
                    <a:pt x="9724580" y="14620307"/>
                  </a:lnTo>
                  <a:cubicBezTo>
                    <a:pt x="9724580" y="15010877"/>
                    <a:pt x="9503805" y="15330435"/>
                    <a:pt x="9233970" y="15330435"/>
                  </a:cubicBezTo>
                  <a:lnTo>
                    <a:pt x="389333" y="15330435"/>
                  </a:lnTo>
                  <a:cubicBezTo>
                    <a:pt x="119498" y="15330435"/>
                    <a:pt x="0" y="15030019"/>
                    <a:pt x="65744" y="14662914"/>
                  </a:cubicBezTo>
                  <a:lnTo>
                    <a:pt x="3595365" y="560700"/>
                  </a:lnTo>
                  <a:cubicBezTo>
                    <a:pt x="3687301" y="193595"/>
                    <a:pt x="3978254" y="0"/>
                    <a:pt x="4241903" y="44159"/>
                  </a:cubicBezTo>
                  <a:lnTo>
                    <a:pt x="9245275" y="1620952"/>
                  </a:lnTo>
                  <a:close/>
                </a:path>
              </a:pathLst>
            </a:custGeom>
            <a:blipFill>
              <a:blip r:embed="rId4"/>
              <a:stretch>
                <a:fillRect l="-11346" t="0" r="-11346" b="0"/>
              </a:stretch>
            </a:blipFill>
          </p:spPr>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892415">
            <a:off x="-1543050" y="-1150598"/>
            <a:ext cx="3086100" cy="2700338"/>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206030">
            <a:off x="16744950" y="8936831"/>
            <a:ext cx="3086100" cy="270033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7" id="7"/>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464901"/>
            <a:ext cx="3573642" cy="2549804"/>
            <a:chOff x="0" y="0"/>
            <a:chExt cx="941206" cy="671553"/>
          </a:xfrm>
        </p:grpSpPr>
        <p:sp>
          <p:nvSpPr>
            <p:cNvPr name="Freeform 9" id="9"/>
            <p:cNvSpPr/>
            <p:nvPr/>
          </p:nvSpPr>
          <p:spPr>
            <a:xfrm flipH="false" flipV="false" rot="0">
              <a:off x="0" y="0"/>
              <a:ext cx="941206" cy="671553"/>
            </a:xfrm>
            <a:custGeom>
              <a:avLst/>
              <a:gdLst/>
              <a:ahLst/>
              <a:cxnLst/>
              <a:rect r="r" b="b" t="t" l="l"/>
              <a:pathLst>
                <a:path h="671553" w="941206">
                  <a:moveTo>
                    <a:pt x="207974" y="0"/>
                  </a:moveTo>
                  <a:lnTo>
                    <a:pt x="733232" y="0"/>
                  </a:lnTo>
                  <a:cubicBezTo>
                    <a:pt x="848093" y="0"/>
                    <a:pt x="941206" y="93113"/>
                    <a:pt x="941206" y="207974"/>
                  </a:cubicBezTo>
                  <a:lnTo>
                    <a:pt x="941206" y="463579"/>
                  </a:lnTo>
                  <a:cubicBezTo>
                    <a:pt x="941206" y="518737"/>
                    <a:pt x="919295" y="571636"/>
                    <a:pt x="880292" y="610639"/>
                  </a:cubicBezTo>
                  <a:cubicBezTo>
                    <a:pt x="841289" y="649642"/>
                    <a:pt x="788390" y="671553"/>
                    <a:pt x="733232" y="671553"/>
                  </a:cubicBezTo>
                  <a:lnTo>
                    <a:pt x="207974" y="671553"/>
                  </a:lnTo>
                  <a:cubicBezTo>
                    <a:pt x="152816" y="671553"/>
                    <a:pt x="99917" y="649642"/>
                    <a:pt x="60914" y="610639"/>
                  </a:cubicBezTo>
                  <a:cubicBezTo>
                    <a:pt x="21911" y="571636"/>
                    <a:pt x="0" y="518737"/>
                    <a:pt x="0" y="463579"/>
                  </a:cubicBezTo>
                  <a:lnTo>
                    <a:pt x="0" y="207974"/>
                  </a:lnTo>
                  <a:cubicBezTo>
                    <a:pt x="0" y="152816"/>
                    <a:pt x="21911" y="99917"/>
                    <a:pt x="60914" y="60914"/>
                  </a:cubicBezTo>
                  <a:cubicBezTo>
                    <a:pt x="99917" y="21911"/>
                    <a:pt x="152816" y="0"/>
                    <a:pt x="207974" y="0"/>
                  </a:cubicBezTo>
                  <a:close/>
                </a:path>
              </a:pathLst>
            </a:custGeom>
            <a:solidFill>
              <a:srgbClr val="B9C2C4"/>
            </a:solidFill>
            <a:ln w="95250" cap="rnd">
              <a:solidFill>
                <a:srgbClr val="545454"/>
              </a:solidFill>
              <a:prstDash val="solid"/>
              <a:round/>
            </a:ln>
          </p:spPr>
        </p:sp>
        <p:sp>
          <p:nvSpPr>
            <p:cNvPr name="TextBox 10" id="10"/>
            <p:cNvSpPr txBox="true"/>
            <p:nvPr/>
          </p:nvSpPr>
          <p:spPr>
            <a:xfrm>
              <a:off x="0" y="-38100"/>
              <a:ext cx="941206" cy="709653"/>
            </a:xfrm>
            <a:prstGeom prst="rect">
              <a:avLst/>
            </a:prstGeom>
          </p:spPr>
          <p:txBody>
            <a:bodyPr anchor="ctr" rtlCol="false" tIns="50800" lIns="50800" bIns="50800" rIns="50800"/>
            <a:lstStyle/>
            <a:p>
              <a:pPr algn="ctr">
                <a:lnSpc>
                  <a:spcPts val="2800"/>
                </a:lnSpc>
              </a:pPr>
            </a:p>
            <a:p>
              <a:pPr algn="ctr" marL="0" indent="0" lvl="0">
                <a:lnSpc>
                  <a:spcPts val="2800"/>
                </a:lnSpc>
                <a:spcBef>
                  <a:spcPct val="0"/>
                </a:spcBef>
              </a:pPr>
              <a:r>
                <a:rPr lang="en-US" sz="2000" spc="280" strike="noStrike" u="none">
                  <a:solidFill>
                    <a:srgbClr val="FFFFFF"/>
                  </a:solidFill>
                  <a:latin typeface="Hammersmith One"/>
                  <a:ea typeface="Hammersmith One"/>
                  <a:cs typeface="Hammersmith One"/>
                  <a:sym typeface="Hammersmith One"/>
                </a:rPr>
                <a:t>MAZEN SAFTY</a:t>
              </a:r>
            </a:p>
            <a:p>
              <a:pPr algn="ctr" marL="0" indent="0" lvl="0">
                <a:lnSpc>
                  <a:spcPts val="2800"/>
                </a:lnSpc>
                <a:spcBef>
                  <a:spcPct val="0"/>
                </a:spcBef>
              </a:pPr>
              <a:r>
                <a:rPr lang="en-US" sz="2000" spc="280" strike="noStrike" u="none">
                  <a:solidFill>
                    <a:srgbClr val="FFFFFF"/>
                  </a:solidFill>
                  <a:latin typeface="Hammersmith One"/>
                  <a:ea typeface="Hammersmith One"/>
                  <a:cs typeface="Hammersmith One"/>
                  <a:sym typeface="Hammersmith One"/>
                </a:rPr>
                <a:t>21-01055</a:t>
              </a:r>
            </a:p>
            <a:p>
              <a:pPr algn="ctr" marL="0" indent="0" lvl="0">
                <a:lnSpc>
                  <a:spcPts val="2800"/>
                </a:lnSpc>
                <a:spcBef>
                  <a:spcPct val="0"/>
                </a:spcBef>
              </a:pPr>
              <a:r>
                <a:rPr lang="en-US" sz="2000" spc="280" strike="noStrike" u="none">
                  <a:solidFill>
                    <a:srgbClr val="FFFFFF"/>
                  </a:solidFill>
                  <a:latin typeface="Hammersmith One"/>
                  <a:ea typeface="Hammersmith One"/>
                  <a:cs typeface="Hammersmith One"/>
                  <a:sym typeface="Hammersmith One"/>
                </a:rPr>
                <a:t>TEAM LEADER</a:t>
              </a:r>
            </a:p>
          </p:txBody>
        </p:sp>
      </p:grpSp>
      <p:grpSp>
        <p:nvGrpSpPr>
          <p:cNvPr name="Group 11" id="11"/>
          <p:cNvGrpSpPr/>
          <p:nvPr/>
        </p:nvGrpSpPr>
        <p:grpSpPr>
          <a:xfrm rot="0">
            <a:off x="1380719" y="4343985"/>
            <a:ext cx="2857415" cy="285741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31264"/>
              </a:stretch>
            </a:blipFill>
            <a:ln w="76200" cap="sq">
              <a:solidFill>
                <a:srgbClr val="545454"/>
              </a:solidFill>
              <a:prstDash val="solid"/>
              <a:miter/>
            </a:ln>
          </p:spPr>
        </p:sp>
      </p:grpSp>
      <p:sp>
        <p:nvSpPr>
          <p:cNvPr name="AutoShape 13" id="13"/>
          <p:cNvSpPr/>
          <p:nvPr/>
        </p:nvSpPr>
        <p:spPr>
          <a:xfrm flipV="true">
            <a:off x="3807972" y="2890389"/>
            <a:ext cx="1151821" cy="1267982"/>
          </a:xfrm>
          <a:prstGeom prst="line">
            <a:avLst/>
          </a:prstGeom>
          <a:ln cap="flat" w="76200">
            <a:solidFill>
              <a:srgbClr val="545454"/>
            </a:solidFill>
            <a:prstDash val="solid"/>
            <a:headEnd type="oval" len="lg" w="lg"/>
            <a:tailEnd type="oval" len="lg" w="lg"/>
          </a:ln>
        </p:spPr>
      </p:sp>
      <p:grpSp>
        <p:nvGrpSpPr>
          <p:cNvPr name="Group 14" id="14"/>
          <p:cNvGrpSpPr/>
          <p:nvPr/>
        </p:nvGrpSpPr>
        <p:grpSpPr>
          <a:xfrm rot="0">
            <a:off x="5416620" y="2814474"/>
            <a:ext cx="3573642" cy="2549804"/>
            <a:chOff x="0" y="0"/>
            <a:chExt cx="941206" cy="671553"/>
          </a:xfrm>
        </p:grpSpPr>
        <p:sp>
          <p:nvSpPr>
            <p:cNvPr name="Freeform 15" id="15"/>
            <p:cNvSpPr/>
            <p:nvPr/>
          </p:nvSpPr>
          <p:spPr>
            <a:xfrm flipH="false" flipV="false" rot="0">
              <a:off x="0" y="0"/>
              <a:ext cx="941206" cy="671553"/>
            </a:xfrm>
            <a:custGeom>
              <a:avLst/>
              <a:gdLst/>
              <a:ahLst/>
              <a:cxnLst/>
              <a:rect r="r" b="b" t="t" l="l"/>
              <a:pathLst>
                <a:path h="671553" w="941206">
                  <a:moveTo>
                    <a:pt x="207974" y="0"/>
                  </a:moveTo>
                  <a:lnTo>
                    <a:pt x="733232" y="0"/>
                  </a:lnTo>
                  <a:cubicBezTo>
                    <a:pt x="848093" y="0"/>
                    <a:pt x="941206" y="93113"/>
                    <a:pt x="941206" y="207974"/>
                  </a:cubicBezTo>
                  <a:lnTo>
                    <a:pt x="941206" y="463579"/>
                  </a:lnTo>
                  <a:cubicBezTo>
                    <a:pt x="941206" y="518737"/>
                    <a:pt x="919295" y="571636"/>
                    <a:pt x="880292" y="610639"/>
                  </a:cubicBezTo>
                  <a:cubicBezTo>
                    <a:pt x="841289" y="649642"/>
                    <a:pt x="788390" y="671553"/>
                    <a:pt x="733232" y="671553"/>
                  </a:cubicBezTo>
                  <a:lnTo>
                    <a:pt x="207974" y="671553"/>
                  </a:lnTo>
                  <a:cubicBezTo>
                    <a:pt x="152816" y="671553"/>
                    <a:pt x="99917" y="649642"/>
                    <a:pt x="60914" y="610639"/>
                  </a:cubicBezTo>
                  <a:cubicBezTo>
                    <a:pt x="21911" y="571636"/>
                    <a:pt x="0" y="518737"/>
                    <a:pt x="0" y="463579"/>
                  </a:cubicBezTo>
                  <a:lnTo>
                    <a:pt x="0" y="207974"/>
                  </a:lnTo>
                  <a:cubicBezTo>
                    <a:pt x="0" y="152816"/>
                    <a:pt x="21911" y="99917"/>
                    <a:pt x="60914" y="60914"/>
                  </a:cubicBezTo>
                  <a:cubicBezTo>
                    <a:pt x="99917" y="21911"/>
                    <a:pt x="152816" y="0"/>
                    <a:pt x="207974" y="0"/>
                  </a:cubicBezTo>
                  <a:close/>
                </a:path>
              </a:pathLst>
            </a:custGeom>
            <a:solidFill>
              <a:srgbClr val="B9C2C4"/>
            </a:solidFill>
            <a:ln w="95250" cap="rnd">
              <a:solidFill>
                <a:srgbClr val="545454"/>
              </a:solidFill>
              <a:prstDash val="solid"/>
              <a:round/>
            </a:ln>
          </p:spPr>
        </p:sp>
        <p:sp>
          <p:nvSpPr>
            <p:cNvPr name="TextBox 16" id="16"/>
            <p:cNvSpPr txBox="true"/>
            <p:nvPr/>
          </p:nvSpPr>
          <p:spPr>
            <a:xfrm>
              <a:off x="0" y="-38100"/>
              <a:ext cx="941206" cy="709653"/>
            </a:xfrm>
            <a:prstGeom prst="rect">
              <a:avLst/>
            </a:prstGeom>
          </p:spPr>
          <p:txBody>
            <a:bodyPr anchor="ctr" rtlCol="false" tIns="50800" lIns="50800" bIns="50800" rIns="50800"/>
            <a:lstStyle/>
            <a:p>
              <a:pPr algn="ctr">
                <a:lnSpc>
                  <a:spcPts val="2800"/>
                </a:lnSpc>
              </a:pPr>
            </a:p>
            <a:p>
              <a:pPr algn="ctr" marL="0" indent="0" lvl="0">
                <a:lnSpc>
                  <a:spcPts val="2800"/>
                </a:lnSpc>
                <a:spcBef>
                  <a:spcPct val="0"/>
                </a:spcBef>
              </a:pPr>
              <a:r>
                <a:rPr lang="en-US" sz="2000" spc="280">
                  <a:solidFill>
                    <a:srgbClr val="FFFFFF"/>
                  </a:solidFill>
                  <a:latin typeface="Hammersmith One"/>
                  <a:ea typeface="Hammersmith One"/>
                  <a:cs typeface="Hammersmith One"/>
                  <a:sym typeface="Hammersmith One"/>
                </a:rPr>
                <a:t>GANNA ELABSY</a:t>
              </a:r>
            </a:p>
            <a:p>
              <a:pPr algn="ctr" marL="0" indent="0" lvl="0">
                <a:lnSpc>
                  <a:spcPts val="2800"/>
                </a:lnSpc>
                <a:spcBef>
                  <a:spcPct val="0"/>
                </a:spcBef>
              </a:pPr>
              <a:r>
                <a:rPr lang="en-US" sz="2000" spc="280" strike="noStrike" u="none">
                  <a:solidFill>
                    <a:srgbClr val="FFFFFF"/>
                  </a:solidFill>
                  <a:latin typeface="Hammersmith One"/>
                  <a:ea typeface="Hammersmith One"/>
                  <a:cs typeface="Hammersmith One"/>
                  <a:sym typeface="Hammersmith One"/>
                </a:rPr>
                <a:t>21-00716</a:t>
              </a:r>
            </a:p>
          </p:txBody>
        </p:sp>
      </p:grpSp>
      <p:grpSp>
        <p:nvGrpSpPr>
          <p:cNvPr name="Group 17" id="17"/>
          <p:cNvGrpSpPr/>
          <p:nvPr/>
        </p:nvGrpSpPr>
        <p:grpSpPr>
          <a:xfrm rot="0">
            <a:off x="5774733" y="666965"/>
            <a:ext cx="2857415" cy="285741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17340" r="0" b="-35437"/>
              </a:stretch>
            </a:blipFill>
            <a:ln w="76200" cap="sq">
              <a:solidFill>
                <a:srgbClr val="545454"/>
              </a:solidFill>
              <a:prstDash val="solid"/>
              <a:miter/>
            </a:ln>
          </p:spPr>
        </p:sp>
      </p:grpSp>
      <p:sp>
        <p:nvSpPr>
          <p:cNvPr name="AutoShape 19" id="19"/>
          <p:cNvSpPr/>
          <p:nvPr/>
        </p:nvSpPr>
        <p:spPr>
          <a:xfrm>
            <a:off x="7855199" y="6060691"/>
            <a:ext cx="1120655" cy="1295609"/>
          </a:xfrm>
          <a:prstGeom prst="line">
            <a:avLst/>
          </a:prstGeom>
          <a:ln cap="flat" w="76200">
            <a:solidFill>
              <a:srgbClr val="545454"/>
            </a:solidFill>
            <a:prstDash val="solid"/>
            <a:headEnd type="oval" len="lg" w="lg"/>
            <a:tailEnd type="oval" len="lg" w="lg"/>
          </a:ln>
        </p:spPr>
      </p:sp>
      <p:grpSp>
        <p:nvGrpSpPr>
          <p:cNvPr name="Group 20" id="20"/>
          <p:cNvGrpSpPr/>
          <p:nvPr/>
        </p:nvGrpSpPr>
        <p:grpSpPr>
          <a:xfrm rot="0">
            <a:off x="9813248" y="6708496"/>
            <a:ext cx="3573642" cy="2549804"/>
            <a:chOff x="0" y="0"/>
            <a:chExt cx="941206" cy="671553"/>
          </a:xfrm>
        </p:grpSpPr>
        <p:sp>
          <p:nvSpPr>
            <p:cNvPr name="Freeform 21" id="21"/>
            <p:cNvSpPr/>
            <p:nvPr/>
          </p:nvSpPr>
          <p:spPr>
            <a:xfrm flipH="false" flipV="false" rot="0">
              <a:off x="0" y="0"/>
              <a:ext cx="941206" cy="671553"/>
            </a:xfrm>
            <a:custGeom>
              <a:avLst/>
              <a:gdLst/>
              <a:ahLst/>
              <a:cxnLst/>
              <a:rect r="r" b="b" t="t" l="l"/>
              <a:pathLst>
                <a:path h="671553" w="941206">
                  <a:moveTo>
                    <a:pt x="207974" y="0"/>
                  </a:moveTo>
                  <a:lnTo>
                    <a:pt x="733232" y="0"/>
                  </a:lnTo>
                  <a:cubicBezTo>
                    <a:pt x="848093" y="0"/>
                    <a:pt x="941206" y="93113"/>
                    <a:pt x="941206" y="207974"/>
                  </a:cubicBezTo>
                  <a:lnTo>
                    <a:pt x="941206" y="463579"/>
                  </a:lnTo>
                  <a:cubicBezTo>
                    <a:pt x="941206" y="518737"/>
                    <a:pt x="919295" y="571636"/>
                    <a:pt x="880292" y="610639"/>
                  </a:cubicBezTo>
                  <a:cubicBezTo>
                    <a:pt x="841289" y="649642"/>
                    <a:pt x="788390" y="671553"/>
                    <a:pt x="733232" y="671553"/>
                  </a:cubicBezTo>
                  <a:lnTo>
                    <a:pt x="207974" y="671553"/>
                  </a:lnTo>
                  <a:cubicBezTo>
                    <a:pt x="152816" y="671553"/>
                    <a:pt x="99917" y="649642"/>
                    <a:pt x="60914" y="610639"/>
                  </a:cubicBezTo>
                  <a:cubicBezTo>
                    <a:pt x="21911" y="571636"/>
                    <a:pt x="0" y="518737"/>
                    <a:pt x="0" y="463579"/>
                  </a:cubicBezTo>
                  <a:lnTo>
                    <a:pt x="0" y="207974"/>
                  </a:lnTo>
                  <a:cubicBezTo>
                    <a:pt x="0" y="152816"/>
                    <a:pt x="21911" y="99917"/>
                    <a:pt x="60914" y="60914"/>
                  </a:cubicBezTo>
                  <a:cubicBezTo>
                    <a:pt x="99917" y="21911"/>
                    <a:pt x="152816" y="0"/>
                    <a:pt x="207974" y="0"/>
                  </a:cubicBezTo>
                  <a:close/>
                </a:path>
              </a:pathLst>
            </a:custGeom>
            <a:solidFill>
              <a:srgbClr val="B9C2C4"/>
            </a:solidFill>
            <a:ln w="95250" cap="rnd">
              <a:solidFill>
                <a:srgbClr val="545454"/>
              </a:solidFill>
              <a:prstDash val="solid"/>
              <a:round/>
            </a:ln>
          </p:spPr>
        </p:sp>
        <p:sp>
          <p:nvSpPr>
            <p:cNvPr name="TextBox 22" id="22"/>
            <p:cNvSpPr txBox="true"/>
            <p:nvPr/>
          </p:nvSpPr>
          <p:spPr>
            <a:xfrm>
              <a:off x="0" y="-38100"/>
              <a:ext cx="941206" cy="709653"/>
            </a:xfrm>
            <a:prstGeom prst="rect">
              <a:avLst/>
            </a:prstGeom>
          </p:spPr>
          <p:txBody>
            <a:bodyPr anchor="ctr" rtlCol="false" tIns="50800" lIns="50800" bIns="50800" rIns="50800"/>
            <a:lstStyle/>
            <a:p>
              <a:pPr algn="ctr">
                <a:lnSpc>
                  <a:spcPts val="2800"/>
                </a:lnSpc>
              </a:pPr>
            </a:p>
            <a:p>
              <a:pPr algn="ctr" marL="0" indent="0" lvl="0">
                <a:lnSpc>
                  <a:spcPts val="2800"/>
                </a:lnSpc>
                <a:spcBef>
                  <a:spcPct val="0"/>
                </a:spcBef>
              </a:pPr>
              <a:r>
                <a:rPr lang="en-US" sz="2000" spc="280">
                  <a:solidFill>
                    <a:srgbClr val="FFFFFF"/>
                  </a:solidFill>
                  <a:latin typeface="Hammersmith One"/>
                  <a:ea typeface="Hammersmith One"/>
                  <a:cs typeface="Hammersmith One"/>
                  <a:sym typeface="Hammersmith One"/>
                </a:rPr>
                <a:t>MOHAMED SAMIR</a:t>
              </a:r>
            </a:p>
            <a:p>
              <a:pPr algn="ctr" marL="0" indent="0" lvl="0">
                <a:lnSpc>
                  <a:spcPts val="2800"/>
                </a:lnSpc>
                <a:spcBef>
                  <a:spcPct val="0"/>
                </a:spcBef>
              </a:pPr>
              <a:r>
                <a:rPr lang="en-US" sz="2000" spc="280" strike="noStrike" u="none">
                  <a:solidFill>
                    <a:srgbClr val="FFFFFF"/>
                  </a:solidFill>
                  <a:latin typeface="Hammersmith One"/>
                  <a:ea typeface="Hammersmith One"/>
                  <a:cs typeface="Hammersmith One"/>
                  <a:sym typeface="Hammersmith One"/>
                </a:rPr>
                <a:t>21-01232</a:t>
              </a:r>
            </a:p>
          </p:txBody>
        </p:sp>
      </p:grpSp>
      <p:grpSp>
        <p:nvGrpSpPr>
          <p:cNvPr name="Group 23" id="23"/>
          <p:cNvGrpSpPr/>
          <p:nvPr/>
        </p:nvGrpSpPr>
        <p:grpSpPr>
          <a:xfrm rot="0">
            <a:off x="10171362" y="4573438"/>
            <a:ext cx="2857415" cy="285741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44736"/>
              </a:stretch>
            </a:blipFill>
            <a:ln w="76200" cap="sq">
              <a:solidFill>
                <a:srgbClr val="545454"/>
              </a:solidFill>
              <a:prstDash val="solid"/>
              <a:miter/>
            </a:ln>
          </p:spPr>
        </p:sp>
      </p:grpSp>
      <p:grpSp>
        <p:nvGrpSpPr>
          <p:cNvPr name="Group 25" id="25"/>
          <p:cNvGrpSpPr/>
          <p:nvPr/>
        </p:nvGrpSpPr>
        <p:grpSpPr>
          <a:xfrm rot="0">
            <a:off x="14043772" y="2801665"/>
            <a:ext cx="3573642" cy="2549804"/>
            <a:chOff x="0" y="0"/>
            <a:chExt cx="941206" cy="671553"/>
          </a:xfrm>
        </p:grpSpPr>
        <p:sp>
          <p:nvSpPr>
            <p:cNvPr name="Freeform 26" id="26"/>
            <p:cNvSpPr/>
            <p:nvPr/>
          </p:nvSpPr>
          <p:spPr>
            <a:xfrm flipH="false" flipV="false" rot="0">
              <a:off x="0" y="0"/>
              <a:ext cx="941206" cy="671553"/>
            </a:xfrm>
            <a:custGeom>
              <a:avLst/>
              <a:gdLst/>
              <a:ahLst/>
              <a:cxnLst/>
              <a:rect r="r" b="b" t="t" l="l"/>
              <a:pathLst>
                <a:path h="671553" w="941206">
                  <a:moveTo>
                    <a:pt x="207974" y="0"/>
                  </a:moveTo>
                  <a:lnTo>
                    <a:pt x="733232" y="0"/>
                  </a:lnTo>
                  <a:cubicBezTo>
                    <a:pt x="848093" y="0"/>
                    <a:pt x="941206" y="93113"/>
                    <a:pt x="941206" y="207974"/>
                  </a:cubicBezTo>
                  <a:lnTo>
                    <a:pt x="941206" y="463579"/>
                  </a:lnTo>
                  <a:cubicBezTo>
                    <a:pt x="941206" y="518737"/>
                    <a:pt x="919295" y="571636"/>
                    <a:pt x="880292" y="610639"/>
                  </a:cubicBezTo>
                  <a:cubicBezTo>
                    <a:pt x="841289" y="649642"/>
                    <a:pt x="788390" y="671553"/>
                    <a:pt x="733232" y="671553"/>
                  </a:cubicBezTo>
                  <a:lnTo>
                    <a:pt x="207974" y="671553"/>
                  </a:lnTo>
                  <a:cubicBezTo>
                    <a:pt x="152816" y="671553"/>
                    <a:pt x="99917" y="649642"/>
                    <a:pt x="60914" y="610639"/>
                  </a:cubicBezTo>
                  <a:cubicBezTo>
                    <a:pt x="21911" y="571636"/>
                    <a:pt x="0" y="518737"/>
                    <a:pt x="0" y="463579"/>
                  </a:cubicBezTo>
                  <a:lnTo>
                    <a:pt x="0" y="207974"/>
                  </a:lnTo>
                  <a:cubicBezTo>
                    <a:pt x="0" y="152816"/>
                    <a:pt x="21911" y="99917"/>
                    <a:pt x="60914" y="60914"/>
                  </a:cubicBezTo>
                  <a:cubicBezTo>
                    <a:pt x="99917" y="21911"/>
                    <a:pt x="152816" y="0"/>
                    <a:pt x="207974" y="0"/>
                  </a:cubicBezTo>
                  <a:close/>
                </a:path>
              </a:pathLst>
            </a:custGeom>
            <a:solidFill>
              <a:srgbClr val="B9C2C4"/>
            </a:solidFill>
            <a:ln w="95250" cap="rnd">
              <a:solidFill>
                <a:srgbClr val="545454"/>
              </a:solidFill>
              <a:prstDash val="solid"/>
              <a:round/>
            </a:ln>
          </p:spPr>
        </p:sp>
        <p:sp>
          <p:nvSpPr>
            <p:cNvPr name="TextBox 27" id="27"/>
            <p:cNvSpPr txBox="true"/>
            <p:nvPr/>
          </p:nvSpPr>
          <p:spPr>
            <a:xfrm>
              <a:off x="0" y="-38100"/>
              <a:ext cx="941206" cy="709653"/>
            </a:xfrm>
            <a:prstGeom prst="rect">
              <a:avLst/>
            </a:prstGeom>
          </p:spPr>
          <p:txBody>
            <a:bodyPr anchor="ctr" rtlCol="false" tIns="50800" lIns="50800" bIns="50800" rIns="50800"/>
            <a:lstStyle/>
            <a:p>
              <a:pPr algn="ctr">
                <a:lnSpc>
                  <a:spcPts val="2800"/>
                </a:lnSpc>
              </a:pPr>
            </a:p>
            <a:p>
              <a:pPr algn="ctr" marL="0" indent="0" lvl="0">
                <a:lnSpc>
                  <a:spcPts val="2800"/>
                </a:lnSpc>
                <a:spcBef>
                  <a:spcPct val="0"/>
                </a:spcBef>
              </a:pPr>
              <a:r>
                <a:rPr lang="en-US" sz="2000" spc="280">
                  <a:solidFill>
                    <a:srgbClr val="FFFFFF"/>
                  </a:solidFill>
                  <a:latin typeface="Hammersmith One"/>
                  <a:ea typeface="Hammersmith One"/>
                  <a:cs typeface="Hammersmith One"/>
                  <a:sym typeface="Hammersmith One"/>
                </a:rPr>
                <a:t>AHMED SALEH</a:t>
              </a:r>
            </a:p>
            <a:p>
              <a:pPr algn="ctr" marL="0" indent="0" lvl="0">
                <a:lnSpc>
                  <a:spcPts val="2800"/>
                </a:lnSpc>
                <a:spcBef>
                  <a:spcPct val="0"/>
                </a:spcBef>
              </a:pPr>
              <a:r>
                <a:rPr lang="en-US" sz="2000" spc="280" strike="noStrike" u="none">
                  <a:solidFill>
                    <a:srgbClr val="FFFFFF"/>
                  </a:solidFill>
                  <a:latin typeface="Hammersmith One"/>
                  <a:ea typeface="Hammersmith One"/>
                  <a:cs typeface="Hammersmith One"/>
                  <a:sym typeface="Hammersmith One"/>
                </a:rPr>
                <a:t>21-00350</a:t>
              </a:r>
            </a:p>
          </p:txBody>
        </p:sp>
      </p:grpSp>
      <p:grpSp>
        <p:nvGrpSpPr>
          <p:cNvPr name="Group 28" id="28"/>
          <p:cNvGrpSpPr/>
          <p:nvPr/>
        </p:nvGrpSpPr>
        <p:grpSpPr>
          <a:xfrm rot="0">
            <a:off x="14401885" y="666965"/>
            <a:ext cx="2857415" cy="2857415"/>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2716" r="0" b="-19778"/>
              </a:stretch>
            </a:blipFill>
            <a:ln w="76200" cap="sq">
              <a:solidFill>
                <a:srgbClr val="545454"/>
              </a:solidFill>
              <a:prstDash val="solid"/>
              <a:miter/>
            </a:ln>
          </p:spPr>
        </p:sp>
      </p:grpSp>
      <p:sp>
        <p:nvSpPr>
          <p:cNvPr name="AutoShape 30" id="30"/>
          <p:cNvSpPr/>
          <p:nvPr/>
        </p:nvSpPr>
        <p:spPr>
          <a:xfrm flipV="true">
            <a:off x="12452866" y="3063193"/>
            <a:ext cx="1151821" cy="1267982"/>
          </a:xfrm>
          <a:prstGeom prst="line">
            <a:avLst/>
          </a:prstGeom>
          <a:ln cap="flat" w="76200">
            <a:solidFill>
              <a:srgbClr val="545454"/>
            </a:solidFill>
            <a:prstDash val="solid"/>
            <a:headEnd type="oval" len="lg" w="lg"/>
            <a:tailEnd type="oval" len="lg" w="lg"/>
          </a:ln>
        </p:spPr>
      </p:sp>
      <p:sp>
        <p:nvSpPr>
          <p:cNvPr name="TextBox 31" id="31"/>
          <p:cNvSpPr txBox="true"/>
          <p:nvPr/>
        </p:nvSpPr>
        <p:spPr>
          <a:xfrm rot="0">
            <a:off x="409745" y="1172273"/>
            <a:ext cx="3974652" cy="2050302"/>
          </a:xfrm>
          <a:prstGeom prst="rect">
            <a:avLst/>
          </a:prstGeom>
        </p:spPr>
        <p:txBody>
          <a:bodyPr anchor="t" rtlCol="false" tIns="0" lIns="0" bIns="0" rIns="0">
            <a:spAutoFit/>
          </a:bodyPr>
          <a:lstStyle/>
          <a:p>
            <a:pPr algn="ctr">
              <a:lnSpc>
                <a:spcPts val="8266"/>
              </a:lnSpc>
            </a:pPr>
            <a:r>
              <a:rPr lang="en-US" sz="5904" spc="826">
                <a:solidFill>
                  <a:srgbClr val="3D3D3D"/>
                </a:solidFill>
                <a:latin typeface="Hammersmith One"/>
                <a:ea typeface="Hammersmith One"/>
                <a:cs typeface="Hammersmith One"/>
                <a:sym typeface="Hammersmith One"/>
              </a:rPr>
              <a:t>TEAM </a:t>
            </a:r>
          </a:p>
          <a:p>
            <a:pPr algn="ctr" marL="0" indent="0" lvl="0">
              <a:lnSpc>
                <a:spcPts val="8266"/>
              </a:lnSpc>
              <a:spcBef>
                <a:spcPct val="0"/>
              </a:spcBef>
            </a:pPr>
            <a:r>
              <a:rPr lang="en-US" sz="5904" spc="826">
                <a:solidFill>
                  <a:srgbClr val="3D3D3D"/>
                </a:solidFill>
                <a:latin typeface="Hammersmith One"/>
                <a:ea typeface="Hammersmith One"/>
                <a:cs typeface="Hammersmith One"/>
                <a:sym typeface="Hammersmith One"/>
              </a:rPr>
              <a:t>WORK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6743876" y="2627940"/>
            <a:ext cx="5271937" cy="4771753"/>
          </a:xfrm>
          <a:custGeom>
            <a:avLst/>
            <a:gdLst/>
            <a:ahLst/>
            <a:cxnLst/>
            <a:rect r="r" b="b" t="t" l="l"/>
            <a:pathLst>
              <a:path h="4771753" w="5271937">
                <a:moveTo>
                  <a:pt x="0" y="0"/>
                </a:moveTo>
                <a:lnTo>
                  <a:pt x="5271938" y="0"/>
                </a:lnTo>
                <a:lnTo>
                  <a:pt x="5271938" y="4771754"/>
                </a:lnTo>
                <a:lnTo>
                  <a:pt x="0" y="4771754"/>
                </a:lnTo>
                <a:lnTo>
                  <a:pt x="0" y="0"/>
                </a:lnTo>
                <a:close/>
              </a:path>
            </a:pathLst>
          </a:custGeom>
          <a:blipFill>
            <a:blip r:embed="rId2">
              <a:alphaModFix amt="13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025714" y="4602635"/>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4">
              <a:alphaModFix amt="13000"/>
              <a:extLst>
                <a:ext uri="{96DAC541-7B7A-43D3-8B79-37D633B846F1}">
                  <asvg:svgBlip xmlns:asvg="http://schemas.microsoft.com/office/drawing/2016/SVG/main" r:embed="rId5"/>
                </a:ext>
              </a:extLst>
            </a:blip>
            <a:stretch>
              <a:fillRect l="-23080" t="0" r="-1608" b="-23721"/>
            </a:stretch>
          </a:blipFill>
        </p:spPr>
      </p:sp>
      <p:sp>
        <p:nvSpPr>
          <p:cNvPr name="Freeform 4" id="4"/>
          <p:cNvSpPr/>
          <p:nvPr/>
        </p:nvSpPr>
        <p:spPr>
          <a:xfrm flipH="false" flipV="false" rot="0">
            <a:off x="9708255" y="1762780"/>
            <a:ext cx="7315200" cy="3511296"/>
          </a:xfrm>
          <a:custGeom>
            <a:avLst/>
            <a:gdLst/>
            <a:ahLst/>
            <a:cxnLst/>
            <a:rect r="r" b="b" t="t" l="l"/>
            <a:pathLst>
              <a:path h="3511296" w="7315200">
                <a:moveTo>
                  <a:pt x="0" y="0"/>
                </a:moveTo>
                <a:lnTo>
                  <a:pt x="7315200" y="0"/>
                </a:lnTo>
                <a:lnTo>
                  <a:pt x="7315200" y="3511296"/>
                </a:lnTo>
                <a:lnTo>
                  <a:pt x="0" y="35112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264545" y="3688570"/>
            <a:ext cx="7315200" cy="3511296"/>
          </a:xfrm>
          <a:custGeom>
            <a:avLst/>
            <a:gdLst/>
            <a:ahLst/>
            <a:cxnLst/>
            <a:rect r="r" b="b" t="t" l="l"/>
            <a:pathLst>
              <a:path h="3511296" w="7315200">
                <a:moveTo>
                  <a:pt x="7315200" y="0"/>
                </a:moveTo>
                <a:lnTo>
                  <a:pt x="0" y="0"/>
                </a:lnTo>
                <a:lnTo>
                  <a:pt x="0" y="3511296"/>
                </a:lnTo>
                <a:lnTo>
                  <a:pt x="7315200" y="3511296"/>
                </a:lnTo>
                <a:lnTo>
                  <a:pt x="731520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9708255" y="6089934"/>
            <a:ext cx="7315200" cy="3511296"/>
          </a:xfrm>
          <a:custGeom>
            <a:avLst/>
            <a:gdLst/>
            <a:ahLst/>
            <a:cxnLst/>
            <a:rect r="r" b="b" t="t" l="l"/>
            <a:pathLst>
              <a:path h="3511296" w="7315200">
                <a:moveTo>
                  <a:pt x="0" y="0"/>
                </a:moveTo>
                <a:lnTo>
                  <a:pt x="7315200" y="0"/>
                </a:lnTo>
                <a:lnTo>
                  <a:pt x="7315200" y="3511296"/>
                </a:lnTo>
                <a:lnTo>
                  <a:pt x="0" y="35112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829823" y="808682"/>
            <a:ext cx="6637111" cy="2108221"/>
          </a:xfrm>
          <a:prstGeom prst="rect">
            <a:avLst/>
          </a:prstGeom>
        </p:spPr>
        <p:txBody>
          <a:bodyPr anchor="t" rtlCol="false" tIns="0" lIns="0" bIns="0" rIns="0">
            <a:spAutoFit/>
          </a:bodyPr>
          <a:lstStyle/>
          <a:p>
            <a:pPr algn="just">
              <a:lnSpc>
                <a:spcPts val="8075"/>
              </a:lnSpc>
            </a:pPr>
            <a:r>
              <a:rPr lang="en-US" b="true" sz="8500" spc="-552">
                <a:solidFill>
                  <a:srgbClr val="3D3D3D"/>
                </a:solidFill>
                <a:latin typeface="Garet Bold"/>
                <a:ea typeface="Garet Bold"/>
                <a:cs typeface="Garet Bold"/>
                <a:sym typeface="Garet Bold"/>
              </a:rPr>
              <a:t>Tools and </a:t>
            </a:r>
          </a:p>
          <a:p>
            <a:pPr algn="just" marL="0" indent="0" lvl="0">
              <a:lnSpc>
                <a:spcPts val="8075"/>
              </a:lnSpc>
              <a:spcBef>
                <a:spcPct val="0"/>
              </a:spcBef>
            </a:pPr>
            <a:r>
              <a:rPr lang="en-US" b="true" sz="8500" spc="-552">
                <a:solidFill>
                  <a:srgbClr val="3D3D3D"/>
                </a:solidFill>
                <a:latin typeface="Garet Bold"/>
                <a:ea typeface="Garet Bold"/>
                <a:cs typeface="Garet Bold"/>
                <a:sym typeface="Garet Bold"/>
              </a:rPr>
              <a:t>Technology</a:t>
            </a:r>
          </a:p>
        </p:txBody>
      </p:sp>
      <p:sp>
        <p:nvSpPr>
          <p:cNvPr name="AutoShape 8" id="8"/>
          <p:cNvSpPr/>
          <p:nvPr/>
        </p:nvSpPr>
        <p:spPr>
          <a:xfrm>
            <a:off x="8690967" y="6403228"/>
            <a:ext cx="906065" cy="560446"/>
          </a:xfrm>
          <a:prstGeom prst="line">
            <a:avLst/>
          </a:prstGeom>
          <a:ln cap="flat" w="95250">
            <a:solidFill>
              <a:srgbClr val="000000"/>
            </a:solidFill>
            <a:prstDash val="sysDot"/>
            <a:headEnd type="triangle" len="med" w="lg"/>
            <a:tailEnd type="triangle" len="med" w="lg"/>
          </a:ln>
        </p:spPr>
      </p:sp>
      <p:sp>
        <p:nvSpPr>
          <p:cNvPr name="AutoShape 9" id="9"/>
          <p:cNvSpPr/>
          <p:nvPr/>
        </p:nvSpPr>
        <p:spPr>
          <a:xfrm flipV="true">
            <a:off x="8665229" y="4106028"/>
            <a:ext cx="907435" cy="558225"/>
          </a:xfrm>
          <a:prstGeom prst="line">
            <a:avLst/>
          </a:prstGeom>
          <a:ln cap="flat" w="95250">
            <a:solidFill>
              <a:srgbClr val="000000"/>
            </a:solidFill>
            <a:prstDash val="sysDot"/>
            <a:headEnd type="triangle" len="med" w="lg"/>
            <a:tailEnd type="triangle" len="med" w="lg"/>
          </a:ln>
        </p:spPr>
      </p:sp>
      <p:sp>
        <p:nvSpPr>
          <p:cNvPr name="AutoShape 10" id="10"/>
          <p:cNvSpPr/>
          <p:nvPr/>
        </p:nvSpPr>
        <p:spPr>
          <a:xfrm flipH="true" flipV="true">
            <a:off x="11336586" y="5274076"/>
            <a:ext cx="0" cy="940624"/>
          </a:xfrm>
          <a:prstGeom prst="line">
            <a:avLst/>
          </a:prstGeom>
          <a:ln cap="flat" w="95250">
            <a:solidFill>
              <a:srgbClr val="000000"/>
            </a:solidFill>
            <a:prstDash val="sysDot"/>
            <a:headEnd type="triangle" len="med" w="lg"/>
            <a:tailEnd type="triangle" len="med" w="lg"/>
          </a:ln>
        </p:spPr>
      </p:sp>
      <p:sp>
        <p:nvSpPr>
          <p:cNvPr name="TextBox 11" id="11"/>
          <p:cNvSpPr txBox="true"/>
          <p:nvPr/>
        </p:nvSpPr>
        <p:spPr>
          <a:xfrm rot="0">
            <a:off x="6479652" y="4969555"/>
            <a:ext cx="909279" cy="854076"/>
          </a:xfrm>
          <a:prstGeom prst="rect">
            <a:avLst/>
          </a:prstGeom>
        </p:spPr>
        <p:txBody>
          <a:bodyPr anchor="t" rtlCol="false" tIns="0" lIns="0" bIns="0" rIns="0">
            <a:spAutoFit/>
          </a:bodyPr>
          <a:lstStyle/>
          <a:p>
            <a:pPr algn="l">
              <a:lnSpc>
                <a:spcPts val="6999"/>
              </a:lnSpc>
              <a:spcBef>
                <a:spcPct val="0"/>
              </a:spcBef>
            </a:pPr>
            <a:r>
              <a:rPr lang="en-US" sz="4999" b="true">
                <a:solidFill>
                  <a:srgbClr val="E8E8E8"/>
                </a:solidFill>
                <a:latin typeface="Inter Bold"/>
                <a:ea typeface="Inter Bold"/>
                <a:cs typeface="Inter Bold"/>
                <a:sym typeface="Inter Bold"/>
              </a:rPr>
              <a:t>AI </a:t>
            </a:r>
          </a:p>
        </p:txBody>
      </p:sp>
      <p:sp>
        <p:nvSpPr>
          <p:cNvPr name="TextBox 12" id="12"/>
          <p:cNvSpPr txBox="true"/>
          <p:nvPr/>
        </p:nvSpPr>
        <p:spPr>
          <a:xfrm rot="0">
            <a:off x="10379620" y="2532690"/>
            <a:ext cx="1913933" cy="1739901"/>
          </a:xfrm>
          <a:prstGeom prst="rect">
            <a:avLst/>
          </a:prstGeom>
        </p:spPr>
        <p:txBody>
          <a:bodyPr anchor="t" rtlCol="false" tIns="0" lIns="0" bIns="0" rIns="0">
            <a:spAutoFit/>
          </a:bodyPr>
          <a:lstStyle/>
          <a:p>
            <a:pPr algn="ctr">
              <a:lnSpc>
                <a:spcPts val="6999"/>
              </a:lnSpc>
            </a:pPr>
            <a:r>
              <a:rPr lang="en-US" sz="4999" b="true">
                <a:solidFill>
                  <a:srgbClr val="947F57"/>
                </a:solidFill>
                <a:latin typeface="Inter Bold"/>
                <a:ea typeface="Inter Bold"/>
                <a:cs typeface="Inter Bold"/>
                <a:sym typeface="Inter Bold"/>
              </a:rPr>
              <a:t>Front</a:t>
            </a:r>
          </a:p>
          <a:p>
            <a:pPr algn="ctr">
              <a:lnSpc>
                <a:spcPts val="6999"/>
              </a:lnSpc>
              <a:spcBef>
                <a:spcPct val="0"/>
              </a:spcBef>
            </a:pPr>
            <a:r>
              <a:rPr lang="en-US" b="true" sz="4999">
                <a:solidFill>
                  <a:srgbClr val="947F57"/>
                </a:solidFill>
                <a:latin typeface="Inter Bold"/>
                <a:ea typeface="Inter Bold"/>
                <a:cs typeface="Inter Bold"/>
                <a:sym typeface="Inter Bold"/>
              </a:rPr>
              <a:t>End</a:t>
            </a:r>
          </a:p>
        </p:txBody>
      </p:sp>
      <p:sp>
        <p:nvSpPr>
          <p:cNvPr name="TextBox 13" id="13"/>
          <p:cNvSpPr txBox="true"/>
          <p:nvPr/>
        </p:nvSpPr>
        <p:spPr>
          <a:xfrm rot="0">
            <a:off x="10379620" y="6928006"/>
            <a:ext cx="1913933" cy="1739901"/>
          </a:xfrm>
          <a:prstGeom prst="rect">
            <a:avLst/>
          </a:prstGeom>
        </p:spPr>
        <p:txBody>
          <a:bodyPr anchor="t" rtlCol="false" tIns="0" lIns="0" bIns="0" rIns="0">
            <a:spAutoFit/>
          </a:bodyPr>
          <a:lstStyle/>
          <a:p>
            <a:pPr algn="ctr">
              <a:lnSpc>
                <a:spcPts val="6999"/>
              </a:lnSpc>
              <a:spcBef>
                <a:spcPct val="0"/>
              </a:spcBef>
            </a:pPr>
            <a:r>
              <a:rPr lang="en-US" b="true" sz="4999">
                <a:solidFill>
                  <a:srgbClr val="947F57"/>
                </a:solidFill>
                <a:latin typeface="Inter Bold"/>
                <a:ea typeface="Inter Bold"/>
                <a:cs typeface="Inter Bold"/>
                <a:sym typeface="Inter Bold"/>
              </a:rPr>
              <a:t>BackEnd</a:t>
            </a:r>
          </a:p>
        </p:txBody>
      </p:sp>
      <p:sp>
        <p:nvSpPr>
          <p:cNvPr name="TextBox 14" id="14"/>
          <p:cNvSpPr txBox="true"/>
          <p:nvPr/>
        </p:nvSpPr>
        <p:spPr>
          <a:xfrm rot="0">
            <a:off x="1951650" y="5086350"/>
            <a:ext cx="2798535" cy="504825"/>
          </a:xfrm>
          <a:prstGeom prst="rect">
            <a:avLst/>
          </a:prstGeom>
        </p:spPr>
        <p:txBody>
          <a:bodyPr anchor="t" rtlCol="false" tIns="0" lIns="0" bIns="0" rIns="0">
            <a:spAutoFit/>
          </a:bodyPr>
          <a:lstStyle/>
          <a:p>
            <a:pPr algn="l">
              <a:lnSpc>
                <a:spcPts val="4199"/>
              </a:lnSpc>
              <a:spcBef>
                <a:spcPct val="0"/>
              </a:spcBef>
            </a:pPr>
            <a:r>
              <a:rPr lang="en-US" sz="2999" b="true">
                <a:solidFill>
                  <a:srgbClr val="E8E8E8"/>
                </a:solidFill>
                <a:latin typeface="Inter Bold"/>
                <a:ea typeface="Inter Bold"/>
                <a:cs typeface="Inter Bold"/>
                <a:sym typeface="Inter Bold"/>
              </a:rPr>
              <a:t>Deep Learning</a:t>
            </a:r>
          </a:p>
        </p:txBody>
      </p:sp>
      <p:sp>
        <p:nvSpPr>
          <p:cNvPr name="TextBox 15" id="15"/>
          <p:cNvSpPr txBox="true"/>
          <p:nvPr/>
        </p:nvSpPr>
        <p:spPr>
          <a:xfrm rot="0">
            <a:off x="13613780" y="1983594"/>
            <a:ext cx="3645520" cy="504825"/>
          </a:xfrm>
          <a:prstGeom prst="rect">
            <a:avLst/>
          </a:prstGeom>
        </p:spPr>
        <p:txBody>
          <a:bodyPr anchor="t" rtlCol="false" tIns="0" lIns="0" bIns="0" rIns="0">
            <a:spAutoFit/>
          </a:bodyPr>
          <a:lstStyle/>
          <a:p>
            <a:pPr algn="l">
              <a:lnSpc>
                <a:spcPts val="4199"/>
              </a:lnSpc>
              <a:spcBef>
                <a:spcPct val="0"/>
              </a:spcBef>
            </a:pPr>
            <a:r>
              <a:rPr lang="en-US" sz="2999" b="true">
                <a:solidFill>
                  <a:srgbClr val="947F57"/>
                </a:solidFill>
                <a:latin typeface="Inter Bold"/>
                <a:ea typeface="Inter Bold"/>
                <a:cs typeface="Inter Bold"/>
                <a:sym typeface="Inter Bold"/>
              </a:rPr>
              <a:t>HTML + CSS</a:t>
            </a:r>
          </a:p>
        </p:txBody>
      </p:sp>
      <p:sp>
        <p:nvSpPr>
          <p:cNvPr name="TextBox 16" id="16"/>
          <p:cNvSpPr txBox="true"/>
          <p:nvPr/>
        </p:nvSpPr>
        <p:spPr>
          <a:xfrm rot="0">
            <a:off x="14410298" y="3183745"/>
            <a:ext cx="1262087" cy="504825"/>
          </a:xfrm>
          <a:prstGeom prst="rect">
            <a:avLst/>
          </a:prstGeom>
        </p:spPr>
        <p:txBody>
          <a:bodyPr anchor="t" rtlCol="false" tIns="0" lIns="0" bIns="0" rIns="0">
            <a:spAutoFit/>
          </a:bodyPr>
          <a:lstStyle/>
          <a:p>
            <a:pPr algn="l">
              <a:lnSpc>
                <a:spcPts val="4199"/>
              </a:lnSpc>
              <a:spcBef>
                <a:spcPct val="0"/>
              </a:spcBef>
            </a:pPr>
            <a:r>
              <a:rPr lang="en-US" sz="2999" b="true">
                <a:solidFill>
                  <a:srgbClr val="947F57"/>
                </a:solidFill>
                <a:latin typeface="Inter Bold"/>
                <a:ea typeface="Inter Bold"/>
                <a:cs typeface="Inter Bold"/>
                <a:sym typeface="Inter Bold"/>
              </a:rPr>
              <a:t>React</a:t>
            </a:r>
          </a:p>
        </p:txBody>
      </p:sp>
      <p:sp>
        <p:nvSpPr>
          <p:cNvPr name="TextBox 17" id="17"/>
          <p:cNvSpPr txBox="true"/>
          <p:nvPr/>
        </p:nvSpPr>
        <p:spPr>
          <a:xfrm rot="0">
            <a:off x="13995888" y="4383265"/>
            <a:ext cx="2280403" cy="504825"/>
          </a:xfrm>
          <a:prstGeom prst="rect">
            <a:avLst/>
          </a:prstGeom>
        </p:spPr>
        <p:txBody>
          <a:bodyPr anchor="t" rtlCol="false" tIns="0" lIns="0" bIns="0" rIns="0">
            <a:spAutoFit/>
          </a:bodyPr>
          <a:lstStyle/>
          <a:p>
            <a:pPr algn="l">
              <a:lnSpc>
                <a:spcPts val="4199"/>
              </a:lnSpc>
              <a:spcBef>
                <a:spcPct val="0"/>
              </a:spcBef>
            </a:pPr>
            <a:r>
              <a:rPr lang="en-US" sz="2999" b="true">
                <a:solidFill>
                  <a:srgbClr val="947F57"/>
                </a:solidFill>
                <a:latin typeface="Inter Bold"/>
                <a:ea typeface="Inter Bold"/>
                <a:cs typeface="Inter Bold"/>
                <a:sym typeface="Inter Bold"/>
              </a:rPr>
              <a:t>JavaScript</a:t>
            </a:r>
          </a:p>
        </p:txBody>
      </p:sp>
      <p:sp>
        <p:nvSpPr>
          <p:cNvPr name="TextBox 18" id="18"/>
          <p:cNvSpPr txBox="true"/>
          <p:nvPr/>
        </p:nvSpPr>
        <p:spPr>
          <a:xfrm rot="0">
            <a:off x="13995888" y="6346078"/>
            <a:ext cx="2280403" cy="504825"/>
          </a:xfrm>
          <a:prstGeom prst="rect">
            <a:avLst/>
          </a:prstGeom>
        </p:spPr>
        <p:txBody>
          <a:bodyPr anchor="t" rtlCol="false" tIns="0" lIns="0" bIns="0" rIns="0">
            <a:spAutoFit/>
          </a:bodyPr>
          <a:lstStyle/>
          <a:p>
            <a:pPr algn="l">
              <a:lnSpc>
                <a:spcPts val="4199"/>
              </a:lnSpc>
              <a:spcBef>
                <a:spcPct val="0"/>
              </a:spcBef>
            </a:pPr>
            <a:r>
              <a:rPr lang="en-US" sz="2999" b="true">
                <a:solidFill>
                  <a:srgbClr val="947F57"/>
                </a:solidFill>
                <a:latin typeface="Inter Bold"/>
                <a:ea typeface="Inter Bold"/>
                <a:cs typeface="Inter Bold"/>
                <a:sym typeface="Inter Bold"/>
              </a:rPr>
              <a:t>Node JS</a:t>
            </a:r>
          </a:p>
        </p:txBody>
      </p:sp>
      <p:sp>
        <p:nvSpPr>
          <p:cNvPr name="TextBox 19" id="19"/>
          <p:cNvSpPr txBox="true"/>
          <p:nvPr/>
        </p:nvSpPr>
        <p:spPr>
          <a:xfrm rot="0">
            <a:off x="13995888" y="7546228"/>
            <a:ext cx="2280403" cy="504825"/>
          </a:xfrm>
          <a:prstGeom prst="rect">
            <a:avLst/>
          </a:prstGeom>
        </p:spPr>
        <p:txBody>
          <a:bodyPr anchor="t" rtlCol="false" tIns="0" lIns="0" bIns="0" rIns="0">
            <a:spAutoFit/>
          </a:bodyPr>
          <a:lstStyle/>
          <a:p>
            <a:pPr algn="l">
              <a:lnSpc>
                <a:spcPts val="4199"/>
              </a:lnSpc>
              <a:spcBef>
                <a:spcPct val="0"/>
              </a:spcBef>
            </a:pPr>
            <a:r>
              <a:rPr lang="en-US" sz="2999" b="true">
                <a:solidFill>
                  <a:srgbClr val="947F57"/>
                </a:solidFill>
                <a:latin typeface="Inter Bold"/>
                <a:ea typeface="Inter Bold"/>
                <a:cs typeface="Inter Bold"/>
                <a:sym typeface="Inter Bold"/>
              </a:rPr>
              <a:t>Mongo DB</a:t>
            </a:r>
          </a:p>
        </p:txBody>
      </p:sp>
      <p:sp>
        <p:nvSpPr>
          <p:cNvPr name="TextBox 20" id="20"/>
          <p:cNvSpPr txBox="true"/>
          <p:nvPr/>
        </p:nvSpPr>
        <p:spPr>
          <a:xfrm rot="0">
            <a:off x="13995888" y="8746378"/>
            <a:ext cx="2280403" cy="504825"/>
          </a:xfrm>
          <a:prstGeom prst="rect">
            <a:avLst/>
          </a:prstGeom>
        </p:spPr>
        <p:txBody>
          <a:bodyPr anchor="t" rtlCol="false" tIns="0" lIns="0" bIns="0" rIns="0">
            <a:spAutoFit/>
          </a:bodyPr>
          <a:lstStyle/>
          <a:p>
            <a:pPr algn="l">
              <a:lnSpc>
                <a:spcPts val="4199"/>
              </a:lnSpc>
              <a:spcBef>
                <a:spcPct val="0"/>
              </a:spcBef>
            </a:pPr>
            <a:r>
              <a:rPr lang="en-US" sz="2999" b="true">
                <a:solidFill>
                  <a:srgbClr val="947F57"/>
                </a:solidFill>
                <a:latin typeface="Inter Bold"/>
                <a:ea typeface="Inter Bold"/>
                <a:cs typeface="Inter Bold"/>
                <a:sym typeface="Inter Bold"/>
              </a:rPr>
              <a:t>Postman</a:t>
            </a:r>
          </a:p>
        </p:txBody>
      </p:sp>
      <p:sp>
        <p:nvSpPr>
          <p:cNvPr name="TextBox 21" id="21"/>
          <p:cNvSpPr txBox="true"/>
          <p:nvPr/>
        </p:nvSpPr>
        <p:spPr>
          <a:xfrm rot="0">
            <a:off x="1951650" y="6346078"/>
            <a:ext cx="2798535" cy="504825"/>
          </a:xfrm>
          <a:prstGeom prst="rect">
            <a:avLst/>
          </a:prstGeom>
        </p:spPr>
        <p:txBody>
          <a:bodyPr anchor="t" rtlCol="false" tIns="0" lIns="0" bIns="0" rIns="0">
            <a:spAutoFit/>
          </a:bodyPr>
          <a:lstStyle/>
          <a:p>
            <a:pPr algn="l">
              <a:lnSpc>
                <a:spcPts val="4199"/>
              </a:lnSpc>
              <a:spcBef>
                <a:spcPct val="0"/>
              </a:spcBef>
            </a:pPr>
            <a:r>
              <a:rPr lang="en-US" sz="2999" b="true">
                <a:solidFill>
                  <a:srgbClr val="E8E8E8"/>
                </a:solidFill>
                <a:latin typeface="Inter Bold"/>
                <a:ea typeface="Inter Bold"/>
                <a:cs typeface="Inter Bold"/>
                <a:sym typeface="Inter Bold"/>
              </a:rPr>
              <a:t>Web Scraping</a:t>
            </a:r>
          </a:p>
        </p:txBody>
      </p:sp>
      <p:grpSp>
        <p:nvGrpSpPr>
          <p:cNvPr name="Group 22" id="22"/>
          <p:cNvGrpSpPr/>
          <p:nvPr/>
        </p:nvGrpSpPr>
        <p:grpSpPr>
          <a:xfrm rot="-2892415">
            <a:off x="-1543050" y="-1150598"/>
            <a:ext cx="3086100" cy="2700338"/>
            <a:chOff x="0" y="0"/>
            <a:chExt cx="812800" cy="711200"/>
          </a:xfrm>
        </p:grpSpPr>
        <p:sp>
          <p:nvSpPr>
            <p:cNvPr name="Freeform 23" id="2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24" id="24"/>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25" id="25"/>
          <p:cNvGrpSpPr/>
          <p:nvPr/>
        </p:nvGrpSpPr>
        <p:grpSpPr>
          <a:xfrm rot="8206030">
            <a:off x="16744950" y="8936831"/>
            <a:ext cx="3086100" cy="2700338"/>
            <a:chOff x="0" y="0"/>
            <a:chExt cx="812800" cy="711200"/>
          </a:xfrm>
        </p:grpSpPr>
        <p:sp>
          <p:nvSpPr>
            <p:cNvPr name="Freeform 26" id="2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27" id="27"/>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sp>
        <p:nvSpPr>
          <p:cNvPr name="TextBox 28" id="28"/>
          <p:cNvSpPr txBox="true"/>
          <p:nvPr/>
        </p:nvSpPr>
        <p:spPr>
          <a:xfrm rot="0">
            <a:off x="2270826" y="3935590"/>
            <a:ext cx="2798535" cy="504825"/>
          </a:xfrm>
          <a:prstGeom prst="rect">
            <a:avLst/>
          </a:prstGeom>
        </p:spPr>
        <p:txBody>
          <a:bodyPr anchor="t" rtlCol="false" tIns="0" lIns="0" bIns="0" rIns="0">
            <a:spAutoFit/>
          </a:bodyPr>
          <a:lstStyle/>
          <a:p>
            <a:pPr algn="l">
              <a:lnSpc>
                <a:spcPts val="4199"/>
              </a:lnSpc>
              <a:spcBef>
                <a:spcPct val="0"/>
              </a:spcBef>
            </a:pPr>
            <a:r>
              <a:rPr lang="en-US" sz="2999" b="true">
                <a:solidFill>
                  <a:srgbClr val="E8E8E8"/>
                </a:solidFill>
                <a:latin typeface="Inter Bold"/>
                <a:ea typeface="Inter Bold"/>
                <a:cs typeface="Inter Bold"/>
                <a:sym typeface="Inter Bold"/>
              </a:rPr>
              <a:t>Python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06724"/>
            <a:ext cx="12575204" cy="7073553"/>
          </a:xfrm>
          <a:custGeom>
            <a:avLst/>
            <a:gdLst/>
            <a:ahLst/>
            <a:cxnLst/>
            <a:rect r="r" b="b" t="t" l="l"/>
            <a:pathLst>
              <a:path h="7073553" w="12575204">
                <a:moveTo>
                  <a:pt x="0" y="0"/>
                </a:moveTo>
                <a:lnTo>
                  <a:pt x="12575204" y="0"/>
                </a:lnTo>
                <a:lnTo>
                  <a:pt x="12575204" y="7073552"/>
                </a:lnTo>
                <a:lnTo>
                  <a:pt x="0" y="7073552"/>
                </a:lnTo>
                <a:lnTo>
                  <a:pt x="0" y="0"/>
                </a:lnTo>
                <a:close/>
              </a:path>
            </a:pathLst>
          </a:custGeom>
          <a:blipFill>
            <a:blip r:embed="rId2">
              <a:extLst>
                <a:ext uri="{96DAC541-7B7A-43D3-8B79-37D633B846F1}">
                  <asvg:svgBlip xmlns:asvg="http://schemas.microsoft.com/office/drawing/2016/SVG/main" r:embed="rId3"/>
                </a:ext>
              </a:extLst>
            </a:blip>
            <a:stretch>
              <a:fillRect l="-27030" t="-38888" r="-27030" b="-38888"/>
            </a:stretch>
          </a:blipFill>
        </p:spPr>
      </p:sp>
      <p:sp>
        <p:nvSpPr>
          <p:cNvPr name="TextBox 3" id="3"/>
          <p:cNvSpPr txBox="true"/>
          <p:nvPr/>
        </p:nvSpPr>
        <p:spPr>
          <a:xfrm rot="0">
            <a:off x="1805550" y="4023465"/>
            <a:ext cx="10680224" cy="2478195"/>
          </a:xfrm>
          <a:prstGeom prst="rect">
            <a:avLst/>
          </a:prstGeom>
        </p:spPr>
        <p:txBody>
          <a:bodyPr anchor="t" rtlCol="false" tIns="0" lIns="0" bIns="0" rIns="0">
            <a:spAutoFit/>
          </a:bodyPr>
          <a:lstStyle/>
          <a:p>
            <a:pPr algn="l" marL="0" indent="0" lvl="0">
              <a:lnSpc>
                <a:spcPts val="9455"/>
              </a:lnSpc>
              <a:spcBef>
                <a:spcPct val="0"/>
              </a:spcBef>
            </a:pPr>
            <a:r>
              <a:rPr lang="en-US" b="true" sz="9953" spc="-646">
                <a:solidFill>
                  <a:srgbClr val="FFFFFF"/>
                </a:solidFill>
                <a:latin typeface="Garet Bold"/>
                <a:ea typeface="Garet Bold"/>
                <a:cs typeface="Garet Bold"/>
                <a:sym typeface="Garet Bold"/>
              </a:rPr>
              <a:t>OBJECTIVES AND APPROACH</a:t>
            </a:r>
          </a:p>
        </p:txBody>
      </p:sp>
      <p:grpSp>
        <p:nvGrpSpPr>
          <p:cNvPr name="Group 4" id="4"/>
          <p:cNvGrpSpPr/>
          <p:nvPr/>
        </p:nvGrpSpPr>
        <p:grpSpPr>
          <a:xfrm rot="0">
            <a:off x="10961159" y="-1413871"/>
            <a:ext cx="8073101" cy="12754514"/>
            <a:chOff x="0" y="0"/>
            <a:chExt cx="9686353" cy="15303256"/>
          </a:xfrm>
        </p:grpSpPr>
        <p:sp>
          <p:nvSpPr>
            <p:cNvPr name="Freeform 5" id="5"/>
            <p:cNvSpPr/>
            <p:nvPr/>
          </p:nvSpPr>
          <p:spPr>
            <a:xfrm flipH="false" flipV="false" rot="0">
              <a:off x="-38227" y="-27178"/>
              <a:ext cx="9724580" cy="15330435"/>
            </a:xfrm>
            <a:custGeom>
              <a:avLst/>
              <a:gdLst/>
              <a:ahLst/>
              <a:cxnLst/>
              <a:rect r="r" b="b" t="t" l="l"/>
              <a:pathLst>
                <a:path h="15330435" w="9724580">
                  <a:moveTo>
                    <a:pt x="9245275" y="1620952"/>
                  </a:moveTo>
                  <a:cubicBezTo>
                    <a:pt x="9508925" y="1704006"/>
                    <a:pt x="9724580" y="2091489"/>
                    <a:pt x="9724580" y="2482059"/>
                  </a:cubicBezTo>
                  <a:lnTo>
                    <a:pt x="9724580" y="14620307"/>
                  </a:lnTo>
                  <a:cubicBezTo>
                    <a:pt x="9724580" y="15010877"/>
                    <a:pt x="9503805" y="15330435"/>
                    <a:pt x="9233970" y="15330435"/>
                  </a:cubicBezTo>
                  <a:lnTo>
                    <a:pt x="389333" y="15330435"/>
                  </a:lnTo>
                  <a:cubicBezTo>
                    <a:pt x="119498" y="15330435"/>
                    <a:pt x="0" y="15030019"/>
                    <a:pt x="65744" y="14662914"/>
                  </a:cubicBezTo>
                  <a:lnTo>
                    <a:pt x="3595365" y="560700"/>
                  </a:lnTo>
                  <a:cubicBezTo>
                    <a:pt x="3687301" y="193595"/>
                    <a:pt x="3978254" y="0"/>
                    <a:pt x="4241903" y="44159"/>
                  </a:cubicBezTo>
                  <a:lnTo>
                    <a:pt x="9245275" y="1620952"/>
                  </a:lnTo>
                  <a:close/>
                </a:path>
              </a:pathLst>
            </a:custGeom>
            <a:blipFill>
              <a:blip r:embed="rId4"/>
              <a:stretch>
                <a:fillRect l="-11346" t="0" r="-11346" b="0"/>
              </a:stretch>
            </a:blipFill>
          </p:spPr>
        </p:sp>
      </p:gr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2230365"/>
            <a:ext cx="9924550" cy="788035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1- Bui</a:t>
            </a:r>
            <a:r>
              <a:rPr lang="en-US" sz="2500">
                <a:solidFill>
                  <a:srgbClr val="3D3D3D"/>
                </a:solidFill>
                <a:latin typeface="Inter"/>
                <a:ea typeface="Inter"/>
                <a:cs typeface="Inter"/>
                <a:sym typeface="Inter"/>
              </a:rPr>
              <a:t>ld</a:t>
            </a:r>
            <a:r>
              <a:rPr lang="en-US" sz="2500">
                <a:solidFill>
                  <a:srgbClr val="3D3D3D"/>
                </a:solidFill>
                <a:latin typeface="Inter"/>
                <a:ea typeface="Inter"/>
                <a:cs typeface="Inter"/>
                <a:sym typeface="Inter"/>
              </a:rPr>
              <a:t> a deep learning model to predict future gold prices using historical data and economic indicators.</a:t>
            </a:r>
          </a:p>
          <a:p>
            <a:pPr algn="l">
              <a:lnSpc>
                <a:spcPts val="3500"/>
              </a:lnSpc>
            </a:pPr>
          </a:p>
          <a:p>
            <a:pPr algn="l">
              <a:lnSpc>
                <a:spcPts val="3500"/>
              </a:lnSpc>
            </a:pPr>
            <a:r>
              <a:rPr lang="en-US" sz="2500">
                <a:solidFill>
                  <a:srgbClr val="3D3D3D"/>
                </a:solidFill>
                <a:latin typeface="Inter"/>
                <a:ea typeface="Inter"/>
                <a:cs typeface="Inter"/>
                <a:sym typeface="Inter"/>
              </a:rPr>
              <a:t>2- Provide buy, sell, or hold recommendations based on predicted price trends.</a:t>
            </a:r>
          </a:p>
          <a:p>
            <a:pPr algn="l">
              <a:lnSpc>
                <a:spcPts val="3500"/>
              </a:lnSpc>
            </a:pPr>
          </a:p>
          <a:p>
            <a:pPr algn="l">
              <a:lnSpc>
                <a:spcPts val="3500"/>
              </a:lnSpc>
            </a:pPr>
            <a:r>
              <a:rPr lang="en-US" sz="2500">
                <a:solidFill>
                  <a:srgbClr val="3D3D3D"/>
                </a:solidFill>
                <a:latin typeface="Inter"/>
                <a:ea typeface="Inter"/>
                <a:cs typeface="Inter"/>
                <a:sym typeface="Inter"/>
              </a:rPr>
              <a:t>3- Analyze historical gold prices with economic factors and assess impacts of major external events.</a:t>
            </a:r>
          </a:p>
          <a:p>
            <a:pPr algn="l">
              <a:lnSpc>
                <a:spcPts val="3500"/>
              </a:lnSpc>
            </a:pPr>
          </a:p>
          <a:p>
            <a:pPr algn="l">
              <a:lnSpc>
                <a:spcPts val="3500"/>
              </a:lnSpc>
            </a:pPr>
            <a:r>
              <a:rPr lang="en-US" sz="2500">
                <a:solidFill>
                  <a:srgbClr val="3D3D3D"/>
                </a:solidFill>
                <a:latin typeface="Inter"/>
                <a:ea typeface="Inter"/>
                <a:cs typeface="Inter"/>
                <a:sym typeface="Inter"/>
              </a:rPr>
              <a:t>4- Create an educational section covering gold market basics, influencing factors, and investment strategies.</a:t>
            </a:r>
          </a:p>
          <a:p>
            <a:pPr algn="l">
              <a:lnSpc>
                <a:spcPts val="3500"/>
              </a:lnSpc>
            </a:pPr>
          </a:p>
          <a:p>
            <a:pPr algn="l">
              <a:lnSpc>
                <a:spcPts val="3500"/>
              </a:lnSpc>
            </a:pPr>
            <a:r>
              <a:rPr lang="en-US" sz="2500">
                <a:solidFill>
                  <a:srgbClr val="3D3D3D"/>
                </a:solidFill>
                <a:latin typeface="Inter"/>
                <a:ea typeface="Inter"/>
                <a:cs typeface="Inter"/>
                <a:sym typeface="Inter"/>
              </a:rPr>
              <a:t>5- Integrate APIs for real-time gold prices and market news updates.</a:t>
            </a:r>
          </a:p>
          <a:p>
            <a:pPr algn="l">
              <a:lnSpc>
                <a:spcPts val="3500"/>
              </a:lnSpc>
            </a:pPr>
          </a:p>
          <a:p>
            <a:pPr algn="l">
              <a:lnSpc>
                <a:spcPts val="3500"/>
              </a:lnSpc>
              <a:spcBef>
                <a:spcPct val="0"/>
              </a:spcBef>
            </a:pPr>
            <a:r>
              <a:rPr lang="en-US" sz="2500">
                <a:solidFill>
                  <a:srgbClr val="3D3D3D"/>
                </a:solidFill>
                <a:latin typeface="Inter"/>
                <a:ea typeface="Inter"/>
                <a:cs typeface="Inter"/>
                <a:sym typeface="Inter"/>
              </a:rPr>
              <a:t>6- Develop an easy-to-use website to display predictions, recommendations, and analysis for all users.</a:t>
            </a:r>
          </a:p>
          <a:p>
            <a:pPr algn="l">
              <a:lnSpc>
                <a:spcPts val="3500"/>
              </a:lnSpc>
              <a:spcBef>
                <a:spcPct val="0"/>
              </a:spcBef>
            </a:pPr>
          </a:p>
        </p:txBody>
      </p:sp>
      <p:grpSp>
        <p:nvGrpSpPr>
          <p:cNvPr name="Group 3" id="3"/>
          <p:cNvGrpSpPr/>
          <p:nvPr/>
        </p:nvGrpSpPr>
        <p:grpSpPr>
          <a:xfrm rot="0">
            <a:off x="10961159" y="-1413871"/>
            <a:ext cx="8073101" cy="12754514"/>
            <a:chOff x="0" y="0"/>
            <a:chExt cx="9686353" cy="15303256"/>
          </a:xfrm>
        </p:grpSpPr>
        <p:sp>
          <p:nvSpPr>
            <p:cNvPr name="Freeform 4" id="4"/>
            <p:cNvSpPr/>
            <p:nvPr/>
          </p:nvSpPr>
          <p:spPr>
            <a:xfrm flipH="false" flipV="false" rot="0">
              <a:off x="-38227" y="-27178"/>
              <a:ext cx="9724580" cy="15330435"/>
            </a:xfrm>
            <a:custGeom>
              <a:avLst/>
              <a:gdLst/>
              <a:ahLst/>
              <a:cxnLst/>
              <a:rect r="r" b="b" t="t" l="l"/>
              <a:pathLst>
                <a:path h="15330435" w="9724580">
                  <a:moveTo>
                    <a:pt x="9245275" y="1620952"/>
                  </a:moveTo>
                  <a:cubicBezTo>
                    <a:pt x="9508925" y="1704006"/>
                    <a:pt x="9724580" y="2091489"/>
                    <a:pt x="9724580" y="2482059"/>
                  </a:cubicBezTo>
                  <a:lnTo>
                    <a:pt x="9724580" y="14620307"/>
                  </a:lnTo>
                  <a:cubicBezTo>
                    <a:pt x="9724580" y="15010877"/>
                    <a:pt x="9503805" y="15330435"/>
                    <a:pt x="9233970" y="15330435"/>
                  </a:cubicBezTo>
                  <a:lnTo>
                    <a:pt x="389333" y="15330435"/>
                  </a:lnTo>
                  <a:cubicBezTo>
                    <a:pt x="119498" y="15330435"/>
                    <a:pt x="0" y="15030019"/>
                    <a:pt x="65744" y="14662914"/>
                  </a:cubicBezTo>
                  <a:lnTo>
                    <a:pt x="3595365" y="560700"/>
                  </a:lnTo>
                  <a:cubicBezTo>
                    <a:pt x="3687301" y="193595"/>
                    <a:pt x="3978254" y="0"/>
                    <a:pt x="4241903" y="44159"/>
                  </a:cubicBezTo>
                  <a:lnTo>
                    <a:pt x="9245275" y="1620952"/>
                  </a:lnTo>
                  <a:close/>
                </a:path>
              </a:pathLst>
            </a:custGeom>
            <a:blipFill>
              <a:blip r:embed="rId2"/>
              <a:stretch>
                <a:fillRect l="0" t="-13276" r="0" b="-13276"/>
              </a:stretch>
            </a:blipFill>
          </p:spPr>
        </p:sp>
      </p:grpSp>
      <p:sp>
        <p:nvSpPr>
          <p:cNvPr name="TextBox 5" id="5"/>
          <p:cNvSpPr txBox="true"/>
          <p:nvPr/>
        </p:nvSpPr>
        <p:spPr>
          <a:xfrm rot="0">
            <a:off x="784929" y="652071"/>
            <a:ext cx="9769487" cy="1416051"/>
          </a:xfrm>
          <a:prstGeom prst="rect">
            <a:avLst/>
          </a:prstGeom>
        </p:spPr>
        <p:txBody>
          <a:bodyPr anchor="t" rtlCol="false" tIns="0" lIns="0" bIns="0" rIns="0">
            <a:spAutoFit/>
          </a:bodyPr>
          <a:lstStyle/>
          <a:p>
            <a:pPr algn="l" marL="0" indent="0" lvl="0">
              <a:lnSpc>
                <a:spcPts val="10450"/>
              </a:lnSpc>
            </a:pPr>
            <a:r>
              <a:rPr lang="en-US" b="true" sz="11000" spc="-715">
                <a:solidFill>
                  <a:srgbClr val="3D3D3D"/>
                </a:solidFill>
                <a:latin typeface="Garet Bold"/>
                <a:ea typeface="Garet Bold"/>
                <a:cs typeface="Garet Bold"/>
                <a:sym typeface="Garet Bold"/>
              </a:rPr>
              <a:t>Objectives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2102943" y="1028700"/>
            <a:ext cx="6587110" cy="8784130"/>
            <a:chOff x="0" y="0"/>
            <a:chExt cx="1020516" cy="1360892"/>
          </a:xfrm>
        </p:grpSpPr>
        <p:sp>
          <p:nvSpPr>
            <p:cNvPr name="Freeform 3" id="3"/>
            <p:cNvSpPr/>
            <p:nvPr/>
          </p:nvSpPr>
          <p:spPr>
            <a:xfrm flipH="false" flipV="false" rot="0">
              <a:off x="0" y="0"/>
              <a:ext cx="1020516" cy="1360892"/>
            </a:xfrm>
            <a:custGeom>
              <a:avLst/>
              <a:gdLst/>
              <a:ahLst/>
              <a:cxnLst/>
              <a:rect r="r" b="b" t="t" l="l"/>
              <a:pathLst>
                <a:path h="1360892" w="1020516">
                  <a:moveTo>
                    <a:pt x="56415" y="0"/>
                  </a:moveTo>
                  <a:lnTo>
                    <a:pt x="964101" y="0"/>
                  </a:lnTo>
                  <a:cubicBezTo>
                    <a:pt x="995258" y="0"/>
                    <a:pt x="1020516" y="25258"/>
                    <a:pt x="1020516" y="56415"/>
                  </a:cubicBezTo>
                  <a:lnTo>
                    <a:pt x="1020516" y="1304477"/>
                  </a:lnTo>
                  <a:cubicBezTo>
                    <a:pt x="1020516" y="1335634"/>
                    <a:pt x="995258" y="1360892"/>
                    <a:pt x="964101" y="1360892"/>
                  </a:cubicBezTo>
                  <a:lnTo>
                    <a:pt x="56415" y="1360892"/>
                  </a:lnTo>
                  <a:cubicBezTo>
                    <a:pt x="25258" y="1360892"/>
                    <a:pt x="0" y="1335634"/>
                    <a:pt x="0" y="1304477"/>
                  </a:cubicBezTo>
                  <a:lnTo>
                    <a:pt x="0" y="56415"/>
                  </a:lnTo>
                  <a:cubicBezTo>
                    <a:pt x="0" y="25258"/>
                    <a:pt x="25258" y="0"/>
                    <a:pt x="56415" y="0"/>
                  </a:cubicBezTo>
                  <a:close/>
                </a:path>
              </a:pathLst>
            </a:custGeom>
            <a:blipFill>
              <a:blip r:embed="rId2"/>
              <a:stretch>
                <a:fillRect l="0" t="-11668" r="0" b="-38309"/>
              </a:stretch>
            </a:blipFill>
          </p:spPr>
        </p:sp>
      </p:grpSp>
      <p:sp>
        <p:nvSpPr>
          <p:cNvPr name="Freeform 4" id="4"/>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5">
              <a:alphaModFix amt="13000"/>
              <a:extLst>
                <a:ext uri="{96DAC541-7B7A-43D3-8B79-37D633B846F1}">
                  <asvg:svgBlip xmlns:asvg="http://schemas.microsoft.com/office/drawing/2016/SVG/main" r:embed="rId6"/>
                </a:ext>
              </a:extLst>
            </a:blip>
            <a:stretch>
              <a:fillRect l="-23080" t="0" r="-1608" b="-23721"/>
            </a:stretch>
          </a:blipFill>
        </p:spPr>
      </p:sp>
      <p:sp>
        <p:nvSpPr>
          <p:cNvPr name="Freeform 6" id="6"/>
          <p:cNvSpPr/>
          <p:nvPr/>
        </p:nvSpPr>
        <p:spPr>
          <a:xfrm flipH="false" flipV="false" rot="0">
            <a:off x="1211973" y="3065575"/>
            <a:ext cx="7011190" cy="6325690"/>
          </a:xfrm>
          <a:custGeom>
            <a:avLst/>
            <a:gdLst/>
            <a:ahLst/>
            <a:cxnLst/>
            <a:rect r="r" b="b" t="t" l="l"/>
            <a:pathLst>
              <a:path h="6325690" w="7011190">
                <a:moveTo>
                  <a:pt x="0" y="0"/>
                </a:moveTo>
                <a:lnTo>
                  <a:pt x="7011191" y="0"/>
                </a:lnTo>
                <a:lnTo>
                  <a:pt x="7011191" y="6325690"/>
                </a:lnTo>
                <a:lnTo>
                  <a:pt x="0" y="6325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1285875"/>
            <a:ext cx="9125422" cy="1416051"/>
          </a:xfrm>
          <a:prstGeom prst="rect">
            <a:avLst/>
          </a:prstGeom>
        </p:spPr>
        <p:txBody>
          <a:bodyPr anchor="t" rtlCol="false" tIns="0" lIns="0" bIns="0" rIns="0">
            <a:spAutoFit/>
          </a:bodyPr>
          <a:lstStyle/>
          <a:p>
            <a:pPr algn="l" marL="0" indent="0" lvl="0">
              <a:lnSpc>
                <a:spcPts val="10450"/>
              </a:lnSpc>
              <a:spcBef>
                <a:spcPct val="0"/>
              </a:spcBef>
            </a:pPr>
            <a:r>
              <a:rPr lang="en-US" b="true" sz="11000" spc="-715">
                <a:solidFill>
                  <a:srgbClr val="3D3D3D"/>
                </a:solidFill>
                <a:latin typeface="Garet Bold"/>
                <a:ea typeface="Garet Bold"/>
                <a:cs typeface="Garet Bold"/>
                <a:sym typeface="Garet Bold"/>
              </a:rPr>
              <a:t>Approach</a:t>
            </a:r>
          </a:p>
        </p:txBody>
      </p:sp>
      <p:sp>
        <p:nvSpPr>
          <p:cNvPr name="TextBox 8" id="8"/>
          <p:cNvSpPr txBox="true"/>
          <p:nvPr/>
        </p:nvSpPr>
        <p:spPr>
          <a:xfrm rot="0">
            <a:off x="1821400" y="5963307"/>
            <a:ext cx="715325" cy="644525"/>
          </a:xfrm>
          <a:prstGeom prst="rect">
            <a:avLst/>
          </a:prstGeom>
        </p:spPr>
        <p:txBody>
          <a:bodyPr anchor="t" rtlCol="false" tIns="0" lIns="0" bIns="0" rIns="0">
            <a:spAutoFit/>
          </a:bodyPr>
          <a:lstStyle/>
          <a:p>
            <a:pPr algn="l" marL="0" indent="0" lvl="0">
              <a:lnSpc>
                <a:spcPts val="4750"/>
              </a:lnSpc>
              <a:spcBef>
                <a:spcPct val="0"/>
              </a:spcBef>
            </a:pPr>
            <a:r>
              <a:rPr lang="en-US" b="true" sz="5000" spc="-325">
                <a:solidFill>
                  <a:srgbClr val="3D3D3D"/>
                </a:solidFill>
                <a:latin typeface="Garet Bold"/>
                <a:ea typeface="Garet Bold"/>
                <a:cs typeface="Garet Bold"/>
                <a:sym typeface="Garet Bold"/>
              </a:rPr>
              <a:t>AI</a:t>
            </a:r>
          </a:p>
        </p:txBody>
      </p:sp>
      <p:sp>
        <p:nvSpPr>
          <p:cNvPr name="TextBox 9" id="9"/>
          <p:cNvSpPr txBox="true"/>
          <p:nvPr/>
        </p:nvSpPr>
        <p:spPr>
          <a:xfrm rot="0">
            <a:off x="3338918" y="3484110"/>
            <a:ext cx="2446099" cy="355599"/>
          </a:xfrm>
          <a:prstGeom prst="rect">
            <a:avLst/>
          </a:prstGeom>
        </p:spPr>
        <p:txBody>
          <a:bodyPr anchor="t" rtlCol="false" tIns="0" lIns="0" bIns="0" rIns="0">
            <a:spAutoFit/>
          </a:bodyPr>
          <a:lstStyle/>
          <a:p>
            <a:pPr algn="l" marL="0" indent="0" lvl="0">
              <a:lnSpc>
                <a:spcPts val="2659"/>
              </a:lnSpc>
              <a:spcBef>
                <a:spcPct val="0"/>
              </a:spcBef>
            </a:pPr>
            <a:r>
              <a:rPr lang="en-US" b="true" sz="2799" spc="-181">
                <a:solidFill>
                  <a:srgbClr val="FFFFFF"/>
                </a:solidFill>
                <a:latin typeface="Garet Bold"/>
                <a:ea typeface="Garet Bold"/>
                <a:cs typeface="Garet Bold"/>
                <a:sym typeface="Garet Bold"/>
              </a:rPr>
              <a:t>Web Scraping</a:t>
            </a:r>
          </a:p>
        </p:txBody>
      </p:sp>
      <p:sp>
        <p:nvSpPr>
          <p:cNvPr name="TextBox 10" id="10"/>
          <p:cNvSpPr txBox="true"/>
          <p:nvPr/>
        </p:nvSpPr>
        <p:spPr>
          <a:xfrm rot="0">
            <a:off x="5070129" y="5140301"/>
            <a:ext cx="3396805" cy="688974"/>
          </a:xfrm>
          <a:prstGeom prst="rect">
            <a:avLst/>
          </a:prstGeom>
        </p:spPr>
        <p:txBody>
          <a:bodyPr anchor="t" rtlCol="false" tIns="0" lIns="0" bIns="0" rIns="0">
            <a:spAutoFit/>
          </a:bodyPr>
          <a:lstStyle/>
          <a:p>
            <a:pPr algn="ctr">
              <a:lnSpc>
                <a:spcPts val="2659"/>
              </a:lnSpc>
            </a:pPr>
            <a:r>
              <a:rPr lang="en-US" b="true" sz="2799" spc="-181">
                <a:solidFill>
                  <a:srgbClr val="FFFFFF"/>
                </a:solidFill>
                <a:latin typeface="Garet Bold"/>
                <a:ea typeface="Garet Bold"/>
                <a:cs typeface="Garet Bold"/>
                <a:sym typeface="Garet Bold"/>
              </a:rPr>
              <a:t>Data</a:t>
            </a:r>
          </a:p>
          <a:p>
            <a:pPr algn="ctr" marL="0" indent="0" lvl="0">
              <a:lnSpc>
                <a:spcPts val="2659"/>
              </a:lnSpc>
              <a:spcBef>
                <a:spcPct val="0"/>
              </a:spcBef>
            </a:pPr>
            <a:r>
              <a:rPr lang="en-US" b="true" sz="2799" spc="-181">
                <a:solidFill>
                  <a:srgbClr val="FFFFFF"/>
                </a:solidFill>
                <a:latin typeface="Garet Bold"/>
                <a:ea typeface="Garet Bold"/>
                <a:cs typeface="Garet Bold"/>
                <a:sym typeface="Garet Bold"/>
              </a:rPr>
              <a:t> Preprocessing</a:t>
            </a:r>
          </a:p>
        </p:txBody>
      </p:sp>
      <p:sp>
        <p:nvSpPr>
          <p:cNvPr name="TextBox 11" id="11"/>
          <p:cNvSpPr txBox="true"/>
          <p:nvPr/>
        </p:nvSpPr>
        <p:spPr>
          <a:xfrm rot="0">
            <a:off x="5591411" y="6927418"/>
            <a:ext cx="2446099" cy="355599"/>
          </a:xfrm>
          <a:prstGeom prst="rect">
            <a:avLst/>
          </a:prstGeom>
        </p:spPr>
        <p:txBody>
          <a:bodyPr anchor="t" rtlCol="false" tIns="0" lIns="0" bIns="0" rIns="0">
            <a:spAutoFit/>
          </a:bodyPr>
          <a:lstStyle/>
          <a:p>
            <a:pPr algn="l" marL="0" indent="0" lvl="0">
              <a:lnSpc>
                <a:spcPts val="2659"/>
              </a:lnSpc>
              <a:spcBef>
                <a:spcPct val="0"/>
              </a:spcBef>
            </a:pPr>
            <a:r>
              <a:rPr lang="en-US" b="true" sz="2799" spc="-181">
                <a:solidFill>
                  <a:srgbClr val="FFFFFF"/>
                </a:solidFill>
                <a:latin typeface="Garet Bold"/>
                <a:ea typeface="Garet Bold"/>
                <a:cs typeface="Garet Bold"/>
                <a:sym typeface="Garet Bold"/>
              </a:rPr>
              <a:t>Data Analysis</a:t>
            </a:r>
          </a:p>
        </p:txBody>
      </p:sp>
      <p:sp>
        <p:nvSpPr>
          <p:cNvPr name="TextBox 12" id="12"/>
          <p:cNvSpPr txBox="true"/>
          <p:nvPr/>
        </p:nvSpPr>
        <p:spPr>
          <a:xfrm rot="0">
            <a:off x="3494519" y="8587942"/>
            <a:ext cx="2446099" cy="355599"/>
          </a:xfrm>
          <a:prstGeom prst="rect">
            <a:avLst/>
          </a:prstGeom>
        </p:spPr>
        <p:txBody>
          <a:bodyPr anchor="t" rtlCol="false" tIns="0" lIns="0" bIns="0" rIns="0">
            <a:spAutoFit/>
          </a:bodyPr>
          <a:lstStyle/>
          <a:p>
            <a:pPr algn="l" marL="0" indent="0" lvl="0">
              <a:lnSpc>
                <a:spcPts val="2659"/>
              </a:lnSpc>
              <a:spcBef>
                <a:spcPct val="0"/>
              </a:spcBef>
            </a:pPr>
            <a:r>
              <a:rPr lang="en-US" b="true" sz="2799" spc="-181">
                <a:solidFill>
                  <a:srgbClr val="FFFFFF"/>
                </a:solidFill>
                <a:latin typeface="Garet Bold"/>
                <a:ea typeface="Garet Bold"/>
                <a:cs typeface="Garet Bold"/>
                <a:sym typeface="Garet Bold"/>
              </a:rPr>
              <a:t>LSTM Model</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2863040"/>
            <a:ext cx="8778827" cy="6565900"/>
          </a:xfrm>
          <a:prstGeom prst="rect">
            <a:avLst/>
          </a:prstGeom>
        </p:spPr>
        <p:txBody>
          <a:bodyPr anchor="t" rtlCol="false" tIns="0" lIns="0" bIns="0" rIns="0">
            <a:spAutoFit/>
          </a:bodyPr>
          <a:lstStyle/>
          <a:p>
            <a:pPr algn="l">
              <a:lnSpc>
                <a:spcPts val="3500"/>
              </a:lnSpc>
              <a:spcBef>
                <a:spcPct val="0"/>
              </a:spcBef>
            </a:pPr>
            <a:r>
              <a:rPr lang="en-US" sz="2500">
                <a:solidFill>
                  <a:srgbClr val="3D3D3D"/>
                </a:solidFill>
                <a:latin typeface="Inter"/>
                <a:ea typeface="Inter"/>
                <a:cs typeface="Inter"/>
                <a:sym typeface="Inter"/>
              </a:rPr>
              <a:t>Web scraping is the process of automatically collecting data from the internet. While it has been known by different names like screen scraping, data mining, and web harvesting, the term "web scraping" is now widely used. It involves using programs called web crawlers or bots to navigate through multiple web pages. In essence, web scraping enables us to gather data in ways other than interacting with APIs or using web browsers. By writing automated programs, we can query web servers, retrieve data (typically in HTML format), and extract the necessary information. Web scraping encompasses various programming techniques and technologies, including data analysis, natural language parsing, and information security.</a:t>
            </a:r>
          </a:p>
          <a:p>
            <a:pPr algn="l">
              <a:lnSpc>
                <a:spcPts val="3500"/>
              </a:lnSpc>
              <a:spcBef>
                <a:spcPct val="0"/>
              </a:spcBef>
            </a:pPr>
          </a:p>
        </p:txBody>
      </p:sp>
      <p:sp>
        <p:nvSpPr>
          <p:cNvPr name="TextBox 3" id="3"/>
          <p:cNvSpPr txBox="true"/>
          <p:nvPr/>
        </p:nvSpPr>
        <p:spPr>
          <a:xfrm rot="0">
            <a:off x="882437" y="1017727"/>
            <a:ext cx="9769487" cy="1416051"/>
          </a:xfrm>
          <a:prstGeom prst="rect">
            <a:avLst/>
          </a:prstGeom>
        </p:spPr>
        <p:txBody>
          <a:bodyPr anchor="t" rtlCol="false" tIns="0" lIns="0" bIns="0" rIns="0">
            <a:spAutoFit/>
          </a:bodyPr>
          <a:lstStyle/>
          <a:p>
            <a:pPr algn="l" marL="0" indent="0" lvl="0">
              <a:lnSpc>
                <a:spcPts val="10450"/>
              </a:lnSpc>
            </a:pPr>
            <a:r>
              <a:rPr lang="en-US" b="true" sz="11000" spc="-715">
                <a:solidFill>
                  <a:srgbClr val="3D3D3D"/>
                </a:solidFill>
                <a:latin typeface="Garet Bold"/>
                <a:ea typeface="Garet Bold"/>
                <a:cs typeface="Garet Bold"/>
                <a:sym typeface="Garet Bold"/>
              </a:rPr>
              <a:t>Web Scraping</a:t>
            </a:r>
          </a:p>
        </p:txBody>
      </p:sp>
      <p:sp>
        <p:nvSpPr>
          <p:cNvPr name="Freeform 4" id="4"/>
          <p:cNvSpPr/>
          <p:nvPr/>
        </p:nvSpPr>
        <p:spPr>
          <a:xfrm flipH="false" flipV="false" rot="-521554">
            <a:off x="12282905" y="817817"/>
            <a:ext cx="8583592" cy="7366283"/>
          </a:xfrm>
          <a:custGeom>
            <a:avLst/>
            <a:gdLst/>
            <a:ahLst/>
            <a:cxnLst/>
            <a:rect r="r" b="b" t="t" l="l"/>
            <a:pathLst>
              <a:path h="7366283" w="8583592">
                <a:moveTo>
                  <a:pt x="0" y="0"/>
                </a:moveTo>
                <a:lnTo>
                  <a:pt x="8583593" y="0"/>
                </a:lnTo>
                <a:lnTo>
                  <a:pt x="8583593" y="7366283"/>
                </a:lnTo>
                <a:lnTo>
                  <a:pt x="0" y="7366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2580438"/>
            <a:ext cx="14970608" cy="788035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1- Identify the target website: Choose Yahoo Finance as the source.</a:t>
            </a:r>
          </a:p>
          <a:p>
            <a:pPr algn="l">
              <a:lnSpc>
                <a:spcPts val="3500"/>
              </a:lnSpc>
            </a:pPr>
          </a:p>
          <a:p>
            <a:pPr algn="l">
              <a:lnSpc>
                <a:spcPts val="3500"/>
              </a:lnSpc>
            </a:pPr>
            <a:r>
              <a:rPr lang="en-US" sz="2500">
                <a:solidFill>
                  <a:srgbClr val="3D3D3D"/>
                </a:solidFill>
                <a:latin typeface="Inter"/>
                <a:ea typeface="Inter"/>
                <a:cs typeface="Inter"/>
                <a:sym typeface="Inter"/>
              </a:rPr>
              <a:t>2- Analyse website structure: Understand how the information is organized.</a:t>
            </a:r>
          </a:p>
          <a:p>
            <a:pPr algn="l">
              <a:lnSpc>
                <a:spcPts val="3500"/>
              </a:lnSpc>
            </a:pPr>
          </a:p>
          <a:p>
            <a:pPr algn="l">
              <a:lnSpc>
                <a:spcPts val="3500"/>
              </a:lnSpc>
            </a:pPr>
            <a:r>
              <a:rPr lang="en-US" sz="2500">
                <a:solidFill>
                  <a:srgbClr val="3D3D3D"/>
                </a:solidFill>
                <a:latin typeface="Inter"/>
                <a:ea typeface="Inter"/>
                <a:cs typeface="Inter"/>
                <a:sym typeface="Inter"/>
              </a:rPr>
              <a:t>3- Select data to scrape: Determine the specific information required.</a:t>
            </a:r>
          </a:p>
          <a:p>
            <a:pPr algn="l">
              <a:lnSpc>
                <a:spcPts val="3500"/>
              </a:lnSpc>
            </a:pPr>
          </a:p>
          <a:p>
            <a:pPr algn="l">
              <a:lnSpc>
                <a:spcPts val="3500"/>
              </a:lnSpc>
            </a:pPr>
            <a:r>
              <a:rPr lang="en-US" sz="2500">
                <a:solidFill>
                  <a:srgbClr val="3D3D3D"/>
                </a:solidFill>
                <a:latin typeface="Inter"/>
                <a:ea typeface="Inter"/>
                <a:cs typeface="Inter"/>
                <a:sym typeface="Inter"/>
              </a:rPr>
              <a:t>4- Inspect HTML source: Use browser tools to examine the webpage source code.</a:t>
            </a:r>
          </a:p>
          <a:p>
            <a:pPr algn="l">
              <a:lnSpc>
                <a:spcPts val="3500"/>
              </a:lnSpc>
            </a:pPr>
          </a:p>
          <a:p>
            <a:pPr algn="l">
              <a:lnSpc>
                <a:spcPts val="3500"/>
              </a:lnSpc>
            </a:pPr>
            <a:r>
              <a:rPr lang="en-US" sz="2500">
                <a:solidFill>
                  <a:srgbClr val="3D3D3D"/>
                </a:solidFill>
                <a:latin typeface="Inter"/>
                <a:ea typeface="Inter"/>
                <a:cs typeface="Inter"/>
                <a:sym typeface="Inter"/>
              </a:rPr>
              <a:t>5- Choose a scraping tool: Select a suitable library like BeautifulSoup.</a:t>
            </a:r>
          </a:p>
          <a:p>
            <a:pPr algn="l">
              <a:lnSpc>
                <a:spcPts val="3500"/>
              </a:lnSpc>
            </a:pPr>
          </a:p>
          <a:p>
            <a:pPr algn="l">
              <a:lnSpc>
                <a:spcPts val="3500"/>
              </a:lnSpc>
            </a:pPr>
            <a:r>
              <a:rPr lang="en-US" sz="2500">
                <a:solidFill>
                  <a:srgbClr val="3D3D3D"/>
                </a:solidFill>
                <a:latin typeface="Inter"/>
                <a:ea typeface="Inter"/>
                <a:cs typeface="Inter"/>
                <a:sym typeface="Inter"/>
              </a:rPr>
              <a:t>6- Write the scraping script: Automate data extraction using Python.</a:t>
            </a:r>
          </a:p>
          <a:p>
            <a:pPr algn="l">
              <a:lnSpc>
                <a:spcPts val="3500"/>
              </a:lnSpc>
            </a:pPr>
          </a:p>
          <a:p>
            <a:pPr algn="l">
              <a:lnSpc>
                <a:spcPts val="3500"/>
              </a:lnSpc>
            </a:pPr>
            <a:r>
              <a:rPr lang="en-US" sz="2500">
                <a:solidFill>
                  <a:srgbClr val="3D3D3D"/>
                </a:solidFill>
                <a:latin typeface="Inter"/>
                <a:ea typeface="Inter"/>
                <a:cs typeface="Inter"/>
                <a:sym typeface="Inter"/>
              </a:rPr>
              <a:t>7- Scrap table columns first and then the data</a:t>
            </a:r>
          </a:p>
          <a:p>
            <a:pPr algn="l">
              <a:lnSpc>
                <a:spcPts val="3500"/>
              </a:lnSpc>
            </a:pPr>
          </a:p>
          <a:p>
            <a:pPr algn="l">
              <a:lnSpc>
                <a:spcPts val="3500"/>
              </a:lnSpc>
            </a:pPr>
            <a:r>
              <a:rPr lang="en-US" sz="2500">
                <a:solidFill>
                  <a:srgbClr val="3D3D3D"/>
                </a:solidFill>
                <a:latin typeface="Inter"/>
                <a:ea typeface="Inter"/>
                <a:cs typeface="Inter"/>
                <a:sym typeface="Inter"/>
              </a:rPr>
              <a:t>8- Clean and process data: Remove unwanted characters and handle missing values.</a:t>
            </a:r>
          </a:p>
          <a:p>
            <a:pPr algn="l">
              <a:lnSpc>
                <a:spcPts val="3500"/>
              </a:lnSpc>
            </a:pPr>
          </a:p>
          <a:p>
            <a:pPr algn="l">
              <a:lnSpc>
                <a:spcPts val="3500"/>
              </a:lnSpc>
              <a:spcBef>
                <a:spcPct val="0"/>
              </a:spcBef>
            </a:pPr>
            <a:r>
              <a:rPr lang="en-US" sz="2500">
                <a:solidFill>
                  <a:srgbClr val="3D3D3D"/>
                </a:solidFill>
                <a:latin typeface="Inter"/>
                <a:ea typeface="Inter"/>
                <a:cs typeface="Inter"/>
                <a:sym typeface="Inter"/>
              </a:rPr>
              <a:t>9- Store the scraped data: Choose a storage format like CSV.</a:t>
            </a:r>
          </a:p>
          <a:p>
            <a:pPr algn="l">
              <a:lnSpc>
                <a:spcPts val="3500"/>
              </a:lnSpc>
              <a:spcBef>
                <a:spcPct val="0"/>
              </a:spcBef>
            </a:pPr>
          </a:p>
        </p:txBody>
      </p:sp>
      <p:sp>
        <p:nvSpPr>
          <p:cNvPr name="TextBox 3" id="3"/>
          <p:cNvSpPr txBox="true"/>
          <p:nvPr/>
        </p:nvSpPr>
        <p:spPr>
          <a:xfrm rot="0">
            <a:off x="1028700" y="1209675"/>
            <a:ext cx="9550093" cy="962030"/>
          </a:xfrm>
          <a:prstGeom prst="rect">
            <a:avLst/>
          </a:prstGeom>
        </p:spPr>
        <p:txBody>
          <a:bodyPr anchor="t" rtlCol="false" tIns="0" lIns="0" bIns="0" rIns="0">
            <a:spAutoFit/>
          </a:bodyPr>
          <a:lstStyle/>
          <a:p>
            <a:pPr algn="l" marL="0" indent="0" lvl="0">
              <a:lnSpc>
                <a:spcPts val="7125"/>
              </a:lnSpc>
            </a:pPr>
            <a:r>
              <a:rPr lang="en-US" b="true" sz="7500" spc="-487">
                <a:solidFill>
                  <a:srgbClr val="3D3D3D"/>
                </a:solidFill>
                <a:latin typeface="Garet Bold"/>
                <a:ea typeface="Garet Bold"/>
                <a:cs typeface="Garet Bold"/>
                <a:sym typeface="Garet Bold"/>
              </a:rPr>
              <a:t>Web Scraping </a:t>
            </a:r>
            <a:r>
              <a:rPr lang="en-US" b="true" sz="7500" spc="-487">
                <a:solidFill>
                  <a:srgbClr val="3D3D3D"/>
                </a:solidFill>
                <a:latin typeface="Garet Bold"/>
                <a:ea typeface="Garet Bold"/>
                <a:cs typeface="Garet Bold"/>
                <a:sym typeface="Garet Bold"/>
              </a:rPr>
              <a:t>Steps</a:t>
            </a:r>
          </a:p>
        </p:txBody>
      </p:sp>
      <p:sp>
        <p:nvSpPr>
          <p:cNvPr name="Freeform 4" id="4"/>
          <p:cNvSpPr/>
          <p:nvPr/>
        </p:nvSpPr>
        <p:spPr>
          <a:xfrm flipH="false" flipV="false" rot="-521554">
            <a:off x="12282905" y="817817"/>
            <a:ext cx="8583592" cy="7366283"/>
          </a:xfrm>
          <a:custGeom>
            <a:avLst/>
            <a:gdLst/>
            <a:ahLst/>
            <a:cxnLst/>
            <a:rect r="r" b="b" t="t" l="l"/>
            <a:pathLst>
              <a:path h="7366283" w="8583592">
                <a:moveTo>
                  <a:pt x="0" y="0"/>
                </a:moveTo>
                <a:lnTo>
                  <a:pt x="8583593" y="0"/>
                </a:lnTo>
                <a:lnTo>
                  <a:pt x="8583593" y="7366283"/>
                </a:lnTo>
                <a:lnTo>
                  <a:pt x="0" y="7366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2580438"/>
            <a:ext cx="13264212" cy="788035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1- Load scraped data: Import all scraped tables into separate DataFrames.</a:t>
            </a:r>
          </a:p>
          <a:p>
            <a:pPr algn="l">
              <a:lnSpc>
                <a:spcPts val="3500"/>
              </a:lnSpc>
            </a:pPr>
          </a:p>
          <a:p>
            <a:pPr algn="l">
              <a:lnSpc>
                <a:spcPts val="3500"/>
              </a:lnSpc>
            </a:pPr>
            <a:r>
              <a:rPr lang="en-US" sz="2500">
                <a:solidFill>
                  <a:srgbClr val="3D3D3D"/>
                </a:solidFill>
                <a:latin typeface="Inter"/>
                <a:ea typeface="Inter"/>
                <a:cs typeface="Inter"/>
                <a:sym typeface="Inter"/>
              </a:rPr>
              <a:t>2- Clean numeric and date fields: Remove commas from numbers and convert them to floats and date to datetime.</a:t>
            </a:r>
          </a:p>
          <a:p>
            <a:pPr algn="l">
              <a:lnSpc>
                <a:spcPts val="3500"/>
              </a:lnSpc>
            </a:pPr>
          </a:p>
          <a:p>
            <a:pPr algn="l">
              <a:lnSpc>
                <a:spcPts val="3500"/>
              </a:lnSpc>
            </a:pPr>
            <a:r>
              <a:rPr lang="en-US" sz="2500">
                <a:solidFill>
                  <a:srgbClr val="3D3D3D"/>
                </a:solidFill>
                <a:latin typeface="Inter"/>
                <a:ea typeface="Inter"/>
                <a:cs typeface="Inter"/>
                <a:sym typeface="Inter"/>
              </a:rPr>
              <a:t>3- Unify time frequency: Resample or reindex all datasets to the same frequency (daily).</a:t>
            </a:r>
          </a:p>
          <a:p>
            <a:pPr algn="l">
              <a:lnSpc>
                <a:spcPts val="3500"/>
              </a:lnSpc>
            </a:pPr>
          </a:p>
          <a:p>
            <a:pPr algn="l">
              <a:lnSpc>
                <a:spcPts val="3500"/>
              </a:lnSpc>
            </a:pPr>
            <a:r>
              <a:rPr lang="en-US" sz="2500">
                <a:solidFill>
                  <a:srgbClr val="3D3D3D"/>
                </a:solidFill>
                <a:latin typeface="Inter"/>
                <a:ea typeface="Inter"/>
                <a:cs typeface="Inter"/>
                <a:sym typeface="Inter"/>
              </a:rPr>
              <a:t>4- Handle missing values: Fill or drop missing entries using methods like fillna() or dropna().</a:t>
            </a:r>
          </a:p>
          <a:p>
            <a:pPr algn="l">
              <a:lnSpc>
                <a:spcPts val="3500"/>
              </a:lnSpc>
            </a:pPr>
          </a:p>
          <a:p>
            <a:pPr algn="l">
              <a:lnSpc>
                <a:spcPts val="3500"/>
              </a:lnSpc>
            </a:pPr>
            <a:r>
              <a:rPr lang="en-US" sz="2500">
                <a:solidFill>
                  <a:srgbClr val="3D3D3D"/>
                </a:solidFill>
                <a:latin typeface="Inter"/>
                <a:ea typeface="Inter"/>
                <a:cs typeface="Inter"/>
                <a:sym typeface="Inter"/>
              </a:rPr>
              <a:t>5- Standardize column names: Rename columns to be clear and consistent across all datasets.</a:t>
            </a:r>
          </a:p>
          <a:p>
            <a:pPr algn="l">
              <a:lnSpc>
                <a:spcPts val="3500"/>
              </a:lnSpc>
            </a:pPr>
          </a:p>
          <a:p>
            <a:pPr algn="l">
              <a:lnSpc>
                <a:spcPts val="3500"/>
              </a:lnSpc>
            </a:pPr>
            <a:r>
              <a:rPr lang="en-US" sz="2500">
                <a:solidFill>
                  <a:srgbClr val="3D3D3D"/>
                </a:solidFill>
                <a:latin typeface="Inter"/>
                <a:ea typeface="Inter"/>
                <a:cs typeface="Inter"/>
                <a:sym typeface="Inter"/>
              </a:rPr>
              <a:t>6- Merge datasets: Combine all cleaned DataFrames into one master DataFrame.</a:t>
            </a:r>
          </a:p>
          <a:p>
            <a:pPr algn="l">
              <a:lnSpc>
                <a:spcPts val="3500"/>
              </a:lnSpc>
            </a:pPr>
          </a:p>
          <a:p>
            <a:pPr algn="l">
              <a:lnSpc>
                <a:spcPts val="3500"/>
              </a:lnSpc>
            </a:pPr>
            <a:r>
              <a:rPr lang="en-US" sz="2500">
                <a:solidFill>
                  <a:srgbClr val="3D3D3D"/>
                </a:solidFill>
                <a:latin typeface="Inter"/>
                <a:ea typeface="Inter"/>
                <a:cs typeface="Inter"/>
                <a:sym typeface="Inter"/>
              </a:rPr>
              <a:t>7- Export cleaned data: Save the final processed DataFrame to CSV or another suitable format.</a:t>
            </a:r>
          </a:p>
          <a:p>
            <a:pPr algn="l">
              <a:lnSpc>
                <a:spcPts val="3500"/>
              </a:lnSpc>
            </a:pPr>
          </a:p>
        </p:txBody>
      </p:sp>
      <p:sp>
        <p:nvSpPr>
          <p:cNvPr name="TextBox 3" id="3"/>
          <p:cNvSpPr txBox="true"/>
          <p:nvPr/>
        </p:nvSpPr>
        <p:spPr>
          <a:xfrm rot="0">
            <a:off x="1028700" y="1209675"/>
            <a:ext cx="9550093" cy="962030"/>
          </a:xfrm>
          <a:prstGeom prst="rect">
            <a:avLst/>
          </a:prstGeom>
        </p:spPr>
        <p:txBody>
          <a:bodyPr anchor="t" rtlCol="false" tIns="0" lIns="0" bIns="0" rIns="0">
            <a:spAutoFit/>
          </a:bodyPr>
          <a:lstStyle/>
          <a:p>
            <a:pPr algn="l" marL="0" indent="0" lvl="0">
              <a:lnSpc>
                <a:spcPts val="7125"/>
              </a:lnSpc>
            </a:pPr>
            <a:r>
              <a:rPr lang="en-US" b="true" sz="7500" spc="-487">
                <a:solidFill>
                  <a:srgbClr val="3D3D3D"/>
                </a:solidFill>
                <a:latin typeface="Garet Bold"/>
                <a:ea typeface="Garet Bold"/>
                <a:cs typeface="Garet Bold"/>
                <a:sym typeface="Garet Bold"/>
              </a:rPr>
              <a:t>Data Preprocessing</a:t>
            </a:r>
          </a:p>
        </p:txBody>
      </p:sp>
      <p:sp>
        <p:nvSpPr>
          <p:cNvPr name="Freeform 4" id="4"/>
          <p:cNvSpPr/>
          <p:nvPr/>
        </p:nvSpPr>
        <p:spPr>
          <a:xfrm flipH="false" flipV="false" rot="-521554">
            <a:off x="13136104" y="735581"/>
            <a:ext cx="8583592" cy="7366283"/>
          </a:xfrm>
          <a:custGeom>
            <a:avLst/>
            <a:gdLst/>
            <a:ahLst/>
            <a:cxnLst/>
            <a:rect r="r" b="b" t="t" l="l"/>
            <a:pathLst>
              <a:path h="7366283" w="8583592">
                <a:moveTo>
                  <a:pt x="0" y="0"/>
                </a:moveTo>
                <a:lnTo>
                  <a:pt x="8583592" y="0"/>
                </a:lnTo>
                <a:lnTo>
                  <a:pt x="8583592" y="7366283"/>
                </a:lnTo>
                <a:lnTo>
                  <a:pt x="0" y="7366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2406650"/>
            <a:ext cx="12679161" cy="788035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1- Load preprocessed data: Import the cleaned and merged DataFrame containing gold prices and related features.</a:t>
            </a:r>
          </a:p>
          <a:p>
            <a:pPr algn="l">
              <a:lnSpc>
                <a:spcPts val="3500"/>
              </a:lnSpc>
            </a:pPr>
          </a:p>
          <a:p>
            <a:pPr algn="l">
              <a:lnSpc>
                <a:spcPts val="3500"/>
              </a:lnSpc>
            </a:pPr>
            <a:r>
              <a:rPr lang="en-US" sz="2500">
                <a:solidFill>
                  <a:srgbClr val="3D3D3D"/>
                </a:solidFill>
                <a:latin typeface="Inter"/>
                <a:ea typeface="Inter"/>
                <a:cs typeface="Inter"/>
                <a:sym typeface="Inter"/>
              </a:rPr>
              <a:t>2- Explore data relationships: Analyze correlations between gold and other influencing factors (e.g., oil, dollar, inflation).</a:t>
            </a:r>
          </a:p>
          <a:p>
            <a:pPr algn="l">
              <a:lnSpc>
                <a:spcPts val="3500"/>
              </a:lnSpc>
            </a:pPr>
          </a:p>
          <a:p>
            <a:pPr algn="l">
              <a:lnSpc>
                <a:spcPts val="3500"/>
              </a:lnSpc>
            </a:pPr>
            <a:r>
              <a:rPr lang="en-US" sz="2500">
                <a:solidFill>
                  <a:srgbClr val="3D3D3D"/>
                </a:solidFill>
                <a:latin typeface="Inter"/>
                <a:ea typeface="Inter"/>
                <a:cs typeface="Inter"/>
                <a:sym typeface="Inter"/>
              </a:rPr>
              <a:t>3- Visualize trends: Use Matplotlib and Seaborn to plot time series, distributions, and correlation heatmaps.</a:t>
            </a:r>
          </a:p>
          <a:p>
            <a:pPr algn="l">
              <a:lnSpc>
                <a:spcPts val="3500"/>
              </a:lnSpc>
            </a:pPr>
          </a:p>
          <a:p>
            <a:pPr algn="l">
              <a:lnSpc>
                <a:spcPts val="3500"/>
              </a:lnSpc>
            </a:pPr>
            <a:r>
              <a:rPr lang="en-US" sz="2500">
                <a:solidFill>
                  <a:srgbClr val="3D3D3D"/>
                </a:solidFill>
                <a:latin typeface="Inter"/>
                <a:ea typeface="Inter"/>
                <a:cs typeface="Inter"/>
                <a:sym typeface="Inter"/>
              </a:rPr>
              <a:t>4- Detect external events: Highlight the impact of major economic or political events on gold price fluctuations.</a:t>
            </a:r>
          </a:p>
          <a:p>
            <a:pPr algn="l">
              <a:lnSpc>
                <a:spcPts val="3500"/>
              </a:lnSpc>
            </a:pPr>
          </a:p>
          <a:p>
            <a:pPr algn="l">
              <a:lnSpc>
                <a:spcPts val="3500"/>
              </a:lnSpc>
            </a:pPr>
            <a:r>
              <a:rPr lang="en-US" sz="2500">
                <a:solidFill>
                  <a:srgbClr val="3D3D3D"/>
                </a:solidFill>
                <a:latin typeface="Inter"/>
                <a:ea typeface="Inter"/>
                <a:cs typeface="Inter"/>
                <a:sym typeface="Inter"/>
              </a:rPr>
              <a:t>5- Summarize key insights: Identify patterns, anomalies, and significant relationships that affect gold price movements.</a:t>
            </a:r>
          </a:p>
          <a:p>
            <a:pPr algn="l">
              <a:lnSpc>
                <a:spcPts val="3500"/>
              </a:lnSpc>
            </a:pPr>
          </a:p>
          <a:p>
            <a:pPr algn="l">
              <a:lnSpc>
                <a:spcPts val="3500"/>
              </a:lnSpc>
            </a:pPr>
            <a:r>
              <a:rPr lang="en-US" sz="2500">
                <a:solidFill>
                  <a:srgbClr val="3D3D3D"/>
                </a:solidFill>
                <a:latin typeface="Inter"/>
                <a:ea typeface="Inter"/>
                <a:cs typeface="Inter"/>
                <a:sym typeface="Inter"/>
              </a:rPr>
              <a:t>6- Build analysis page: Integrate visualizations and insights into the analysis page of the user platform for interactive exploration.</a:t>
            </a:r>
          </a:p>
          <a:p>
            <a:pPr algn="l">
              <a:lnSpc>
                <a:spcPts val="3500"/>
              </a:lnSpc>
            </a:pPr>
          </a:p>
        </p:txBody>
      </p:sp>
      <p:sp>
        <p:nvSpPr>
          <p:cNvPr name="TextBox 3" id="3"/>
          <p:cNvSpPr txBox="true"/>
          <p:nvPr/>
        </p:nvSpPr>
        <p:spPr>
          <a:xfrm rot="0">
            <a:off x="1028700" y="1209675"/>
            <a:ext cx="9550093" cy="962030"/>
          </a:xfrm>
          <a:prstGeom prst="rect">
            <a:avLst/>
          </a:prstGeom>
        </p:spPr>
        <p:txBody>
          <a:bodyPr anchor="t" rtlCol="false" tIns="0" lIns="0" bIns="0" rIns="0">
            <a:spAutoFit/>
          </a:bodyPr>
          <a:lstStyle/>
          <a:p>
            <a:pPr algn="l" marL="0" indent="0" lvl="0">
              <a:lnSpc>
                <a:spcPts val="7125"/>
              </a:lnSpc>
            </a:pPr>
            <a:r>
              <a:rPr lang="en-US" b="true" sz="7500" spc="-487">
                <a:solidFill>
                  <a:srgbClr val="3D3D3D"/>
                </a:solidFill>
                <a:latin typeface="Garet Bold"/>
                <a:ea typeface="Garet Bold"/>
                <a:cs typeface="Garet Bold"/>
                <a:sym typeface="Garet Bold"/>
              </a:rPr>
              <a:t>Data Analysis</a:t>
            </a:r>
          </a:p>
        </p:txBody>
      </p:sp>
      <p:sp>
        <p:nvSpPr>
          <p:cNvPr name="Freeform 4" id="4"/>
          <p:cNvSpPr/>
          <p:nvPr/>
        </p:nvSpPr>
        <p:spPr>
          <a:xfrm flipH="false" flipV="false" rot="-521554">
            <a:off x="13136104" y="735581"/>
            <a:ext cx="8583592" cy="7366283"/>
          </a:xfrm>
          <a:custGeom>
            <a:avLst/>
            <a:gdLst/>
            <a:ahLst/>
            <a:cxnLst/>
            <a:rect r="r" b="b" t="t" l="l"/>
            <a:pathLst>
              <a:path h="7366283" w="8583592">
                <a:moveTo>
                  <a:pt x="0" y="0"/>
                </a:moveTo>
                <a:lnTo>
                  <a:pt x="8583592" y="0"/>
                </a:lnTo>
                <a:lnTo>
                  <a:pt x="8583592" y="7366283"/>
                </a:lnTo>
                <a:lnTo>
                  <a:pt x="0" y="7366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2406650"/>
            <a:ext cx="13264212" cy="656590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1- First, we loaded the cleaned and preprocessed dataset. Then, we applied MinMaxScaler to normalize all input features to a range between 0 and 1.</a:t>
            </a:r>
          </a:p>
          <a:p>
            <a:pPr algn="l">
              <a:lnSpc>
                <a:spcPts val="3500"/>
              </a:lnSpc>
            </a:pPr>
          </a:p>
          <a:p>
            <a:pPr algn="l">
              <a:lnSpc>
                <a:spcPts val="3500"/>
              </a:lnSpc>
            </a:pPr>
            <a:r>
              <a:rPr lang="en-US" sz="2500">
                <a:solidFill>
                  <a:srgbClr val="3D3D3D"/>
                </a:solidFill>
                <a:latin typeface="Inter"/>
                <a:ea typeface="Inter"/>
                <a:cs typeface="Inter"/>
                <a:sym typeface="Inter"/>
              </a:rPr>
              <a:t>2- Next, we defined a validation strategy suitable for time-series forecasting by using TimeSeriesSplit with 5 folds to maintain chronological order during training and evaluation.</a:t>
            </a:r>
          </a:p>
          <a:p>
            <a:pPr algn="l">
              <a:lnSpc>
                <a:spcPts val="3500"/>
              </a:lnSpc>
            </a:pPr>
          </a:p>
          <a:p>
            <a:pPr algn="l">
              <a:lnSpc>
                <a:spcPts val="3500"/>
              </a:lnSpc>
            </a:pPr>
            <a:r>
              <a:rPr lang="en-US" sz="2500">
                <a:solidFill>
                  <a:srgbClr val="3D3D3D"/>
                </a:solidFill>
                <a:latin typeface="Inter"/>
                <a:ea typeface="Inter"/>
                <a:cs typeface="Inter"/>
                <a:sym typeface="Inter"/>
              </a:rPr>
              <a:t>3-</a:t>
            </a:r>
            <a:r>
              <a:rPr lang="en-US" sz="2500">
                <a:solidFill>
                  <a:srgbClr val="3D3D3D"/>
                </a:solidFill>
                <a:latin typeface="Inter"/>
                <a:ea typeface="Inter"/>
                <a:cs typeface="Inter"/>
                <a:sym typeface="Inter"/>
              </a:rPr>
              <a:t> After that, we built an LSTM model using Keras, consisting of stacked LSTM layers with dropout and dense layers to capture temporal dependencies in the data.</a:t>
            </a:r>
          </a:p>
          <a:p>
            <a:pPr algn="l">
              <a:lnSpc>
                <a:spcPts val="3500"/>
              </a:lnSpc>
            </a:pPr>
          </a:p>
          <a:p>
            <a:pPr algn="l">
              <a:lnSpc>
                <a:spcPts val="3500"/>
              </a:lnSpc>
            </a:pPr>
            <a:r>
              <a:rPr lang="en-US" sz="2500">
                <a:solidFill>
                  <a:srgbClr val="3D3D3D"/>
                </a:solidFill>
                <a:latin typeface="Inter"/>
                <a:ea typeface="Inter"/>
                <a:cs typeface="Inter"/>
                <a:sym typeface="Inter"/>
              </a:rPr>
              <a:t>4-</a:t>
            </a:r>
            <a:r>
              <a:rPr lang="en-US" sz="2500">
                <a:solidFill>
                  <a:srgbClr val="3D3D3D"/>
                </a:solidFill>
                <a:latin typeface="Inter"/>
                <a:ea typeface="Inter"/>
                <a:cs typeface="Inter"/>
                <a:sym typeface="Inter"/>
              </a:rPr>
              <a:t> Then, we trained the model on each fold using early stopping and learning rate reduction callbacks to prevent overfitting and stabilize the training process.</a:t>
            </a:r>
          </a:p>
          <a:p>
            <a:pPr algn="l">
              <a:lnSpc>
                <a:spcPts val="3500"/>
              </a:lnSpc>
            </a:pPr>
          </a:p>
          <a:p>
            <a:pPr algn="l">
              <a:lnSpc>
                <a:spcPts val="3500"/>
              </a:lnSpc>
            </a:pPr>
            <a:r>
              <a:rPr lang="en-US" sz="2500">
                <a:solidFill>
                  <a:srgbClr val="3D3D3D"/>
                </a:solidFill>
                <a:latin typeface="Inter"/>
                <a:ea typeface="Inter"/>
                <a:cs typeface="Inter"/>
                <a:sym typeface="Inter"/>
              </a:rPr>
              <a:t>5- Finally, we evaluated the model on the test set, achieving high performance.</a:t>
            </a:r>
          </a:p>
          <a:p>
            <a:pPr algn="l">
              <a:lnSpc>
                <a:spcPts val="3500"/>
              </a:lnSpc>
            </a:pPr>
          </a:p>
        </p:txBody>
      </p:sp>
      <p:sp>
        <p:nvSpPr>
          <p:cNvPr name="TextBox 3" id="3"/>
          <p:cNvSpPr txBox="true"/>
          <p:nvPr/>
        </p:nvSpPr>
        <p:spPr>
          <a:xfrm rot="0">
            <a:off x="1028700" y="1209675"/>
            <a:ext cx="9550093" cy="962030"/>
          </a:xfrm>
          <a:prstGeom prst="rect">
            <a:avLst/>
          </a:prstGeom>
        </p:spPr>
        <p:txBody>
          <a:bodyPr anchor="t" rtlCol="false" tIns="0" lIns="0" bIns="0" rIns="0">
            <a:spAutoFit/>
          </a:bodyPr>
          <a:lstStyle/>
          <a:p>
            <a:pPr algn="l" marL="0" indent="0" lvl="0">
              <a:lnSpc>
                <a:spcPts val="7125"/>
              </a:lnSpc>
            </a:pPr>
            <a:r>
              <a:rPr lang="en-US" b="true" sz="7500" spc="-487">
                <a:solidFill>
                  <a:srgbClr val="3D3D3D"/>
                </a:solidFill>
                <a:latin typeface="Garet Bold"/>
                <a:ea typeface="Garet Bold"/>
                <a:cs typeface="Garet Bold"/>
                <a:sym typeface="Garet Bold"/>
              </a:rPr>
              <a:t>LSTM Model</a:t>
            </a:r>
          </a:p>
        </p:txBody>
      </p:sp>
      <p:sp>
        <p:nvSpPr>
          <p:cNvPr name="Freeform 4" id="4"/>
          <p:cNvSpPr/>
          <p:nvPr/>
        </p:nvSpPr>
        <p:spPr>
          <a:xfrm flipH="false" flipV="false" rot="-521554">
            <a:off x="13136104" y="735581"/>
            <a:ext cx="8583592" cy="7366283"/>
          </a:xfrm>
          <a:custGeom>
            <a:avLst/>
            <a:gdLst/>
            <a:ahLst/>
            <a:cxnLst/>
            <a:rect r="r" b="b" t="t" l="l"/>
            <a:pathLst>
              <a:path h="7366283" w="8583592">
                <a:moveTo>
                  <a:pt x="0" y="0"/>
                </a:moveTo>
                <a:lnTo>
                  <a:pt x="8583592" y="0"/>
                </a:lnTo>
                <a:lnTo>
                  <a:pt x="8583592" y="7366283"/>
                </a:lnTo>
                <a:lnTo>
                  <a:pt x="0" y="7366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521554">
            <a:off x="13136104" y="735581"/>
            <a:ext cx="8583592" cy="7366283"/>
          </a:xfrm>
          <a:custGeom>
            <a:avLst/>
            <a:gdLst/>
            <a:ahLst/>
            <a:cxnLst/>
            <a:rect r="r" b="b" t="t" l="l"/>
            <a:pathLst>
              <a:path h="7366283" w="8583592">
                <a:moveTo>
                  <a:pt x="0" y="0"/>
                </a:moveTo>
                <a:lnTo>
                  <a:pt x="8583592" y="0"/>
                </a:lnTo>
                <a:lnTo>
                  <a:pt x="8583592" y="7366283"/>
                </a:lnTo>
                <a:lnTo>
                  <a:pt x="0" y="7366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2478372"/>
            <a:ext cx="11267175" cy="7354392"/>
          </a:xfrm>
          <a:custGeom>
            <a:avLst/>
            <a:gdLst/>
            <a:ahLst/>
            <a:cxnLst/>
            <a:rect r="r" b="b" t="t" l="l"/>
            <a:pathLst>
              <a:path h="7354392" w="11267175">
                <a:moveTo>
                  <a:pt x="0" y="0"/>
                </a:moveTo>
                <a:lnTo>
                  <a:pt x="11267175" y="0"/>
                </a:lnTo>
                <a:lnTo>
                  <a:pt x="11267175" y="7354392"/>
                </a:lnTo>
                <a:lnTo>
                  <a:pt x="0" y="73543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1209675"/>
            <a:ext cx="9550093" cy="962030"/>
          </a:xfrm>
          <a:prstGeom prst="rect">
            <a:avLst/>
          </a:prstGeom>
        </p:spPr>
        <p:txBody>
          <a:bodyPr anchor="t" rtlCol="false" tIns="0" lIns="0" bIns="0" rIns="0">
            <a:spAutoFit/>
          </a:bodyPr>
          <a:lstStyle/>
          <a:p>
            <a:pPr algn="l" marL="0" indent="0" lvl="0">
              <a:lnSpc>
                <a:spcPts val="7125"/>
              </a:lnSpc>
            </a:pPr>
            <a:r>
              <a:rPr lang="en-US" b="true" sz="7500" spc="-487">
                <a:solidFill>
                  <a:srgbClr val="3D3D3D"/>
                </a:solidFill>
                <a:latin typeface="Garet Bold"/>
                <a:ea typeface="Garet Bold"/>
                <a:cs typeface="Garet Bold"/>
                <a:sym typeface="Garet Bold"/>
              </a:rPr>
              <a:t>LSTM Model</a:t>
            </a:r>
          </a:p>
        </p:txBody>
      </p:sp>
      <p:sp>
        <p:nvSpPr>
          <p:cNvPr name="TextBox 5" id="5"/>
          <p:cNvSpPr txBox="true"/>
          <p:nvPr/>
        </p:nvSpPr>
        <p:spPr>
          <a:xfrm rot="0">
            <a:off x="10578793" y="5086350"/>
            <a:ext cx="1717082" cy="504825"/>
          </a:xfrm>
          <a:prstGeom prst="rect">
            <a:avLst/>
          </a:prstGeom>
        </p:spPr>
        <p:txBody>
          <a:bodyPr anchor="t" rtlCol="false" tIns="0" lIns="0" bIns="0" rIns="0">
            <a:spAutoFit/>
          </a:bodyPr>
          <a:lstStyle/>
          <a:p>
            <a:pPr algn="l">
              <a:lnSpc>
                <a:spcPts val="4199"/>
              </a:lnSpc>
            </a:pPr>
            <a:r>
              <a:rPr lang="en-US" sz="2999" b="true">
                <a:solidFill>
                  <a:srgbClr val="3D3D3D"/>
                </a:solidFill>
                <a:latin typeface="Inter Bold"/>
                <a:ea typeface="Inter Bold"/>
                <a:cs typeface="Inter Bold"/>
                <a:sym typeface="Inter Bold"/>
              </a:rPr>
              <a:t>R² Score</a:t>
            </a:r>
          </a:p>
        </p:txBody>
      </p:sp>
      <p:sp>
        <p:nvSpPr>
          <p:cNvPr name="TextBox 6" id="6"/>
          <p:cNvSpPr txBox="true"/>
          <p:nvPr/>
        </p:nvSpPr>
        <p:spPr>
          <a:xfrm rot="0">
            <a:off x="4344395" y="7871476"/>
            <a:ext cx="1717082" cy="504825"/>
          </a:xfrm>
          <a:prstGeom prst="rect">
            <a:avLst/>
          </a:prstGeom>
        </p:spPr>
        <p:txBody>
          <a:bodyPr anchor="t" rtlCol="false" tIns="0" lIns="0" bIns="0" rIns="0">
            <a:spAutoFit/>
          </a:bodyPr>
          <a:lstStyle/>
          <a:p>
            <a:pPr algn="l">
              <a:lnSpc>
                <a:spcPts val="4199"/>
              </a:lnSpc>
            </a:pPr>
            <a:r>
              <a:rPr lang="en-US" sz="2999" b="true">
                <a:solidFill>
                  <a:srgbClr val="3D3D3D"/>
                </a:solidFill>
                <a:latin typeface="Inter Bold"/>
                <a:ea typeface="Inter Bold"/>
                <a:cs typeface="Inter Bold"/>
                <a:sym typeface="Inter Bold"/>
              </a:rPr>
              <a:t>97.01%</a:t>
            </a:r>
          </a:p>
        </p:txBody>
      </p:sp>
      <p:sp>
        <p:nvSpPr>
          <p:cNvPr name="TextBox 7" id="7"/>
          <p:cNvSpPr txBox="true"/>
          <p:nvPr/>
        </p:nvSpPr>
        <p:spPr>
          <a:xfrm rot="0">
            <a:off x="10773810" y="3913897"/>
            <a:ext cx="1327048" cy="504825"/>
          </a:xfrm>
          <a:prstGeom prst="rect">
            <a:avLst/>
          </a:prstGeom>
        </p:spPr>
        <p:txBody>
          <a:bodyPr anchor="t" rtlCol="false" tIns="0" lIns="0" bIns="0" rIns="0">
            <a:spAutoFit/>
          </a:bodyPr>
          <a:lstStyle/>
          <a:p>
            <a:pPr algn="l">
              <a:lnSpc>
                <a:spcPts val="4199"/>
              </a:lnSpc>
            </a:pPr>
            <a:r>
              <a:rPr lang="en-US" sz="2999" b="true">
                <a:solidFill>
                  <a:srgbClr val="3D3D3D"/>
                </a:solidFill>
                <a:latin typeface="Inter Bold"/>
                <a:ea typeface="Inter Bold"/>
                <a:cs typeface="Inter Bold"/>
                <a:sym typeface="Inter Bold"/>
              </a:rPr>
              <a:t>MAPE </a:t>
            </a:r>
          </a:p>
        </p:txBody>
      </p:sp>
      <p:sp>
        <p:nvSpPr>
          <p:cNvPr name="TextBox 8" id="8"/>
          <p:cNvSpPr txBox="true"/>
          <p:nvPr/>
        </p:nvSpPr>
        <p:spPr>
          <a:xfrm rot="0">
            <a:off x="2846707" y="3690060"/>
            <a:ext cx="1717082" cy="504825"/>
          </a:xfrm>
          <a:prstGeom prst="rect">
            <a:avLst/>
          </a:prstGeom>
        </p:spPr>
        <p:txBody>
          <a:bodyPr anchor="t" rtlCol="false" tIns="0" lIns="0" bIns="0" rIns="0">
            <a:spAutoFit/>
          </a:bodyPr>
          <a:lstStyle/>
          <a:p>
            <a:pPr algn="l">
              <a:lnSpc>
                <a:spcPts val="4199"/>
              </a:lnSpc>
            </a:pPr>
            <a:r>
              <a:rPr lang="en-US" sz="2999" b="true">
                <a:solidFill>
                  <a:srgbClr val="E8E8E8"/>
                </a:solidFill>
                <a:latin typeface="Inter Bold"/>
                <a:ea typeface="Inter Bold"/>
                <a:cs typeface="Inter Bold"/>
                <a:sym typeface="Inter Bold"/>
              </a:rPr>
              <a:t>1.42%</a:t>
            </a:r>
          </a:p>
        </p:txBody>
      </p:sp>
      <p:sp>
        <p:nvSpPr>
          <p:cNvPr name="TextBox 9" id="9"/>
          <p:cNvSpPr txBox="true"/>
          <p:nvPr/>
        </p:nvSpPr>
        <p:spPr>
          <a:xfrm rot="0">
            <a:off x="10773810" y="6257925"/>
            <a:ext cx="1327048" cy="504825"/>
          </a:xfrm>
          <a:prstGeom prst="rect">
            <a:avLst/>
          </a:prstGeom>
        </p:spPr>
        <p:txBody>
          <a:bodyPr anchor="t" rtlCol="false" tIns="0" lIns="0" bIns="0" rIns="0">
            <a:spAutoFit/>
          </a:bodyPr>
          <a:lstStyle/>
          <a:p>
            <a:pPr algn="l">
              <a:lnSpc>
                <a:spcPts val="4199"/>
              </a:lnSpc>
            </a:pPr>
            <a:r>
              <a:rPr lang="en-US" sz="2999" b="true">
                <a:solidFill>
                  <a:srgbClr val="3D3D3D"/>
                </a:solidFill>
                <a:latin typeface="Inter Bold"/>
                <a:ea typeface="Inter Bold"/>
                <a:cs typeface="Inter Bold"/>
                <a:sym typeface="Inter Bold"/>
              </a:rPr>
              <a:t>MAE</a:t>
            </a:r>
          </a:p>
        </p:txBody>
      </p:sp>
      <p:sp>
        <p:nvSpPr>
          <p:cNvPr name="TextBox 10" id="10"/>
          <p:cNvSpPr txBox="true"/>
          <p:nvPr/>
        </p:nvSpPr>
        <p:spPr>
          <a:xfrm rot="0">
            <a:off x="1731498" y="6034088"/>
            <a:ext cx="1717082" cy="504825"/>
          </a:xfrm>
          <a:prstGeom prst="rect">
            <a:avLst/>
          </a:prstGeom>
        </p:spPr>
        <p:txBody>
          <a:bodyPr anchor="t" rtlCol="false" tIns="0" lIns="0" bIns="0" rIns="0">
            <a:spAutoFit/>
          </a:bodyPr>
          <a:lstStyle/>
          <a:p>
            <a:pPr algn="l">
              <a:lnSpc>
                <a:spcPts val="4199"/>
              </a:lnSpc>
            </a:pPr>
            <a:r>
              <a:rPr lang="en-US" sz="2999" b="true">
                <a:solidFill>
                  <a:srgbClr val="E8E8E8"/>
                </a:solidFill>
                <a:latin typeface="Inter Bold"/>
                <a:ea typeface="Inter Bold"/>
                <a:cs typeface="Inter Bold"/>
                <a:sym typeface="Inter Bold"/>
              </a:rPr>
              <a:t>29.12</a:t>
            </a:r>
          </a:p>
        </p:txBody>
      </p:sp>
      <p:sp>
        <p:nvSpPr>
          <p:cNvPr name="TextBox 11" id="11"/>
          <p:cNvSpPr txBox="true"/>
          <p:nvPr/>
        </p:nvSpPr>
        <p:spPr>
          <a:xfrm rot="0">
            <a:off x="10773810" y="7429500"/>
            <a:ext cx="1327048" cy="504825"/>
          </a:xfrm>
          <a:prstGeom prst="rect">
            <a:avLst/>
          </a:prstGeom>
        </p:spPr>
        <p:txBody>
          <a:bodyPr anchor="t" rtlCol="false" tIns="0" lIns="0" bIns="0" rIns="0">
            <a:spAutoFit/>
          </a:bodyPr>
          <a:lstStyle/>
          <a:p>
            <a:pPr algn="l">
              <a:lnSpc>
                <a:spcPts val="4199"/>
              </a:lnSpc>
            </a:pPr>
            <a:r>
              <a:rPr lang="en-US" sz="2999" b="true">
                <a:solidFill>
                  <a:srgbClr val="3D3D3D"/>
                </a:solidFill>
                <a:latin typeface="Inter Bold"/>
                <a:ea typeface="Inter Bold"/>
                <a:cs typeface="Inter Bold"/>
                <a:sym typeface="Inter Bold"/>
              </a:rPr>
              <a:t>RMSE</a:t>
            </a:r>
          </a:p>
        </p:txBody>
      </p:sp>
      <p:sp>
        <p:nvSpPr>
          <p:cNvPr name="TextBox 12" id="12"/>
          <p:cNvSpPr txBox="true"/>
          <p:nvPr/>
        </p:nvSpPr>
        <p:spPr>
          <a:xfrm rot="0">
            <a:off x="5520632" y="4638675"/>
            <a:ext cx="1717082" cy="504825"/>
          </a:xfrm>
          <a:prstGeom prst="rect">
            <a:avLst/>
          </a:prstGeom>
        </p:spPr>
        <p:txBody>
          <a:bodyPr anchor="t" rtlCol="false" tIns="0" lIns="0" bIns="0" rIns="0">
            <a:spAutoFit/>
          </a:bodyPr>
          <a:lstStyle/>
          <a:p>
            <a:pPr algn="l">
              <a:lnSpc>
                <a:spcPts val="4199"/>
              </a:lnSpc>
            </a:pPr>
            <a:r>
              <a:rPr lang="en-US" sz="2999" b="true">
                <a:solidFill>
                  <a:srgbClr val="E8E8E8"/>
                </a:solidFill>
                <a:latin typeface="Inter Bold"/>
                <a:ea typeface="Inter Bold"/>
                <a:cs typeface="Inter Bold"/>
                <a:sym typeface="Inter Bold"/>
              </a:rPr>
              <a:t>40.67</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2892415">
            <a:off x="-1543050" y="-1150598"/>
            <a:ext cx="3086100" cy="2700338"/>
            <a:chOff x="0" y="0"/>
            <a:chExt cx="812800" cy="711200"/>
          </a:xfrm>
        </p:grpSpPr>
        <p:sp>
          <p:nvSpPr>
            <p:cNvPr name="Freeform 3" id="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4" id="4"/>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8206030">
            <a:off x="16744950" y="8936831"/>
            <a:ext cx="3086100" cy="2700338"/>
            <a:chOff x="0" y="0"/>
            <a:chExt cx="812800" cy="711200"/>
          </a:xfrm>
        </p:grpSpPr>
        <p:sp>
          <p:nvSpPr>
            <p:cNvPr name="Freeform 6" id="6"/>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7" id="7"/>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6464901"/>
            <a:ext cx="3573642" cy="2549804"/>
            <a:chOff x="0" y="0"/>
            <a:chExt cx="941206" cy="671553"/>
          </a:xfrm>
        </p:grpSpPr>
        <p:sp>
          <p:nvSpPr>
            <p:cNvPr name="Freeform 9" id="9"/>
            <p:cNvSpPr/>
            <p:nvPr/>
          </p:nvSpPr>
          <p:spPr>
            <a:xfrm flipH="false" flipV="false" rot="0">
              <a:off x="0" y="0"/>
              <a:ext cx="941206" cy="671553"/>
            </a:xfrm>
            <a:custGeom>
              <a:avLst/>
              <a:gdLst/>
              <a:ahLst/>
              <a:cxnLst/>
              <a:rect r="r" b="b" t="t" l="l"/>
              <a:pathLst>
                <a:path h="671553" w="941206">
                  <a:moveTo>
                    <a:pt x="207974" y="0"/>
                  </a:moveTo>
                  <a:lnTo>
                    <a:pt x="733232" y="0"/>
                  </a:lnTo>
                  <a:cubicBezTo>
                    <a:pt x="848093" y="0"/>
                    <a:pt x="941206" y="93113"/>
                    <a:pt x="941206" y="207974"/>
                  </a:cubicBezTo>
                  <a:lnTo>
                    <a:pt x="941206" y="463579"/>
                  </a:lnTo>
                  <a:cubicBezTo>
                    <a:pt x="941206" y="518737"/>
                    <a:pt x="919295" y="571636"/>
                    <a:pt x="880292" y="610639"/>
                  </a:cubicBezTo>
                  <a:cubicBezTo>
                    <a:pt x="841289" y="649642"/>
                    <a:pt x="788390" y="671553"/>
                    <a:pt x="733232" y="671553"/>
                  </a:cubicBezTo>
                  <a:lnTo>
                    <a:pt x="207974" y="671553"/>
                  </a:lnTo>
                  <a:cubicBezTo>
                    <a:pt x="152816" y="671553"/>
                    <a:pt x="99917" y="649642"/>
                    <a:pt x="60914" y="610639"/>
                  </a:cubicBezTo>
                  <a:cubicBezTo>
                    <a:pt x="21911" y="571636"/>
                    <a:pt x="0" y="518737"/>
                    <a:pt x="0" y="463579"/>
                  </a:cubicBezTo>
                  <a:lnTo>
                    <a:pt x="0" y="207974"/>
                  </a:lnTo>
                  <a:cubicBezTo>
                    <a:pt x="0" y="152816"/>
                    <a:pt x="21911" y="99917"/>
                    <a:pt x="60914" y="60914"/>
                  </a:cubicBezTo>
                  <a:cubicBezTo>
                    <a:pt x="99917" y="21911"/>
                    <a:pt x="152816" y="0"/>
                    <a:pt x="207974" y="0"/>
                  </a:cubicBezTo>
                  <a:close/>
                </a:path>
              </a:pathLst>
            </a:custGeom>
            <a:solidFill>
              <a:srgbClr val="B9C2C4"/>
            </a:solidFill>
            <a:ln w="95250" cap="rnd">
              <a:solidFill>
                <a:srgbClr val="545454"/>
              </a:solidFill>
              <a:prstDash val="solid"/>
              <a:round/>
            </a:ln>
          </p:spPr>
        </p:sp>
        <p:sp>
          <p:nvSpPr>
            <p:cNvPr name="TextBox 10" id="10"/>
            <p:cNvSpPr txBox="true"/>
            <p:nvPr/>
          </p:nvSpPr>
          <p:spPr>
            <a:xfrm>
              <a:off x="0" y="-38100"/>
              <a:ext cx="941206" cy="709653"/>
            </a:xfrm>
            <a:prstGeom prst="rect">
              <a:avLst/>
            </a:prstGeom>
          </p:spPr>
          <p:txBody>
            <a:bodyPr anchor="ctr" rtlCol="false" tIns="50800" lIns="50800" bIns="50800" rIns="50800"/>
            <a:lstStyle/>
            <a:p>
              <a:pPr algn="ctr">
                <a:lnSpc>
                  <a:spcPts val="2800"/>
                </a:lnSpc>
              </a:pPr>
            </a:p>
            <a:p>
              <a:pPr algn="ctr">
                <a:lnSpc>
                  <a:spcPts val="2800"/>
                </a:lnSpc>
              </a:pPr>
              <a:r>
                <a:rPr lang="en-US" sz="2000" spc="280">
                  <a:solidFill>
                    <a:srgbClr val="FFFFFF"/>
                  </a:solidFill>
                  <a:latin typeface="Hammersmith One"/>
                  <a:ea typeface="Hammersmith One"/>
                  <a:cs typeface="Hammersmith One"/>
                  <a:sym typeface="Hammersmith One"/>
                </a:rPr>
                <a:t>MINA FADY</a:t>
              </a:r>
            </a:p>
            <a:p>
              <a:pPr algn="ctr" marL="0" indent="0" lvl="0">
                <a:lnSpc>
                  <a:spcPts val="2800"/>
                </a:lnSpc>
                <a:spcBef>
                  <a:spcPct val="0"/>
                </a:spcBef>
              </a:pPr>
              <a:r>
                <a:rPr lang="en-US" sz="2000" spc="280">
                  <a:solidFill>
                    <a:srgbClr val="FFFFFF"/>
                  </a:solidFill>
                  <a:latin typeface="Hammersmith One"/>
                  <a:ea typeface="Hammersmith One"/>
                  <a:cs typeface="Hammersmith One"/>
                  <a:sym typeface="Hammersmith One"/>
                </a:rPr>
                <a:t>21-01071</a:t>
              </a:r>
            </a:p>
          </p:txBody>
        </p:sp>
      </p:grpSp>
      <p:grpSp>
        <p:nvGrpSpPr>
          <p:cNvPr name="Group 11" id="11"/>
          <p:cNvGrpSpPr/>
          <p:nvPr/>
        </p:nvGrpSpPr>
        <p:grpSpPr>
          <a:xfrm rot="0">
            <a:off x="1386813" y="4343985"/>
            <a:ext cx="2857415" cy="285741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24193"/>
              </a:stretch>
            </a:blipFill>
            <a:ln w="76200" cap="sq">
              <a:solidFill>
                <a:srgbClr val="545454"/>
              </a:solidFill>
              <a:prstDash val="solid"/>
              <a:miter/>
            </a:ln>
          </p:spPr>
        </p:sp>
      </p:grpSp>
      <p:sp>
        <p:nvSpPr>
          <p:cNvPr name="AutoShape 13" id="13"/>
          <p:cNvSpPr/>
          <p:nvPr/>
        </p:nvSpPr>
        <p:spPr>
          <a:xfrm flipV="true">
            <a:off x="4929020" y="3998279"/>
            <a:ext cx="1385255" cy="1007740"/>
          </a:xfrm>
          <a:prstGeom prst="line">
            <a:avLst/>
          </a:prstGeom>
          <a:ln cap="flat" w="76200">
            <a:solidFill>
              <a:srgbClr val="545454"/>
            </a:solidFill>
            <a:prstDash val="solid"/>
            <a:headEnd type="oval" len="lg" w="lg"/>
            <a:tailEnd type="oval" len="lg" w="lg"/>
          </a:ln>
        </p:spPr>
      </p:sp>
      <p:grpSp>
        <p:nvGrpSpPr>
          <p:cNvPr name="Group 14" id="14"/>
          <p:cNvGrpSpPr/>
          <p:nvPr/>
        </p:nvGrpSpPr>
        <p:grpSpPr>
          <a:xfrm rot="0">
            <a:off x="7357179" y="2593696"/>
            <a:ext cx="3573642" cy="2549804"/>
            <a:chOff x="0" y="0"/>
            <a:chExt cx="941206" cy="671553"/>
          </a:xfrm>
        </p:grpSpPr>
        <p:sp>
          <p:nvSpPr>
            <p:cNvPr name="Freeform 15" id="15"/>
            <p:cNvSpPr/>
            <p:nvPr/>
          </p:nvSpPr>
          <p:spPr>
            <a:xfrm flipH="false" flipV="false" rot="0">
              <a:off x="0" y="0"/>
              <a:ext cx="941206" cy="671553"/>
            </a:xfrm>
            <a:custGeom>
              <a:avLst/>
              <a:gdLst/>
              <a:ahLst/>
              <a:cxnLst/>
              <a:rect r="r" b="b" t="t" l="l"/>
              <a:pathLst>
                <a:path h="671553" w="941206">
                  <a:moveTo>
                    <a:pt x="207974" y="0"/>
                  </a:moveTo>
                  <a:lnTo>
                    <a:pt x="733232" y="0"/>
                  </a:lnTo>
                  <a:cubicBezTo>
                    <a:pt x="848093" y="0"/>
                    <a:pt x="941206" y="93113"/>
                    <a:pt x="941206" y="207974"/>
                  </a:cubicBezTo>
                  <a:lnTo>
                    <a:pt x="941206" y="463579"/>
                  </a:lnTo>
                  <a:cubicBezTo>
                    <a:pt x="941206" y="518737"/>
                    <a:pt x="919295" y="571636"/>
                    <a:pt x="880292" y="610639"/>
                  </a:cubicBezTo>
                  <a:cubicBezTo>
                    <a:pt x="841289" y="649642"/>
                    <a:pt x="788390" y="671553"/>
                    <a:pt x="733232" y="671553"/>
                  </a:cubicBezTo>
                  <a:lnTo>
                    <a:pt x="207974" y="671553"/>
                  </a:lnTo>
                  <a:cubicBezTo>
                    <a:pt x="152816" y="671553"/>
                    <a:pt x="99917" y="649642"/>
                    <a:pt x="60914" y="610639"/>
                  </a:cubicBezTo>
                  <a:cubicBezTo>
                    <a:pt x="21911" y="571636"/>
                    <a:pt x="0" y="518737"/>
                    <a:pt x="0" y="463579"/>
                  </a:cubicBezTo>
                  <a:lnTo>
                    <a:pt x="0" y="207974"/>
                  </a:lnTo>
                  <a:cubicBezTo>
                    <a:pt x="0" y="152816"/>
                    <a:pt x="21911" y="99917"/>
                    <a:pt x="60914" y="60914"/>
                  </a:cubicBezTo>
                  <a:cubicBezTo>
                    <a:pt x="99917" y="21911"/>
                    <a:pt x="152816" y="0"/>
                    <a:pt x="207974" y="0"/>
                  </a:cubicBezTo>
                  <a:close/>
                </a:path>
              </a:pathLst>
            </a:custGeom>
            <a:solidFill>
              <a:srgbClr val="B9C2C4"/>
            </a:solidFill>
            <a:ln w="95250" cap="rnd">
              <a:solidFill>
                <a:srgbClr val="545454"/>
              </a:solidFill>
              <a:prstDash val="solid"/>
              <a:round/>
            </a:ln>
          </p:spPr>
        </p:sp>
        <p:sp>
          <p:nvSpPr>
            <p:cNvPr name="TextBox 16" id="16"/>
            <p:cNvSpPr txBox="true"/>
            <p:nvPr/>
          </p:nvSpPr>
          <p:spPr>
            <a:xfrm>
              <a:off x="0" y="-38100"/>
              <a:ext cx="941206" cy="709653"/>
            </a:xfrm>
            <a:prstGeom prst="rect">
              <a:avLst/>
            </a:prstGeom>
          </p:spPr>
          <p:txBody>
            <a:bodyPr anchor="ctr" rtlCol="false" tIns="50800" lIns="50800" bIns="50800" rIns="50800"/>
            <a:lstStyle/>
            <a:p>
              <a:pPr algn="ctr">
                <a:lnSpc>
                  <a:spcPts val="2800"/>
                </a:lnSpc>
              </a:pPr>
            </a:p>
            <a:p>
              <a:pPr algn="ctr">
                <a:lnSpc>
                  <a:spcPts val="2800"/>
                </a:lnSpc>
              </a:pPr>
              <a:r>
                <a:rPr lang="en-US" sz="2000" spc="280">
                  <a:solidFill>
                    <a:srgbClr val="FFFFFF"/>
                  </a:solidFill>
                  <a:latin typeface="Hammersmith One"/>
                  <a:ea typeface="Hammersmith One"/>
                  <a:cs typeface="Hammersmith One"/>
                  <a:sym typeface="Hammersmith One"/>
                </a:rPr>
                <a:t>MOHAMED SHERIF</a:t>
              </a:r>
            </a:p>
            <a:p>
              <a:pPr algn="ctr" marL="0" indent="0" lvl="0">
                <a:lnSpc>
                  <a:spcPts val="2800"/>
                </a:lnSpc>
                <a:spcBef>
                  <a:spcPct val="0"/>
                </a:spcBef>
              </a:pPr>
              <a:r>
                <a:rPr lang="en-US" sz="2000" spc="280">
                  <a:solidFill>
                    <a:srgbClr val="FFFFFF"/>
                  </a:solidFill>
                  <a:latin typeface="Hammersmith One"/>
                  <a:ea typeface="Hammersmith One"/>
                  <a:cs typeface="Hammersmith One"/>
                  <a:sym typeface="Hammersmith One"/>
                </a:rPr>
                <a:t>21-01140</a:t>
              </a:r>
            </a:p>
          </p:txBody>
        </p:sp>
      </p:grpSp>
      <p:grpSp>
        <p:nvGrpSpPr>
          <p:cNvPr name="Group 17" id="17"/>
          <p:cNvGrpSpPr/>
          <p:nvPr/>
        </p:nvGrpSpPr>
        <p:grpSpPr>
          <a:xfrm rot="0">
            <a:off x="7715293" y="569457"/>
            <a:ext cx="2857415" cy="285741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0" t="0" r="0" b="-32338"/>
              </a:stretch>
            </a:blipFill>
            <a:ln w="76200" cap="sq">
              <a:solidFill>
                <a:srgbClr val="545454"/>
              </a:solidFill>
              <a:prstDash val="solid"/>
              <a:miter/>
            </a:ln>
          </p:spPr>
        </p:sp>
      </p:grpSp>
      <p:sp>
        <p:nvSpPr>
          <p:cNvPr name="AutoShape 19" id="19"/>
          <p:cNvSpPr/>
          <p:nvPr/>
        </p:nvSpPr>
        <p:spPr>
          <a:xfrm>
            <a:off x="11916570" y="3842540"/>
            <a:ext cx="1388772" cy="1002888"/>
          </a:xfrm>
          <a:prstGeom prst="line">
            <a:avLst/>
          </a:prstGeom>
          <a:ln cap="flat" w="76200">
            <a:solidFill>
              <a:srgbClr val="545454"/>
            </a:solidFill>
            <a:prstDash val="solid"/>
            <a:headEnd type="oval" len="lg" w="lg"/>
            <a:tailEnd type="oval" len="lg" w="lg"/>
          </a:ln>
        </p:spPr>
      </p:sp>
      <p:grpSp>
        <p:nvGrpSpPr>
          <p:cNvPr name="Group 20" id="20"/>
          <p:cNvGrpSpPr/>
          <p:nvPr/>
        </p:nvGrpSpPr>
        <p:grpSpPr>
          <a:xfrm rot="0">
            <a:off x="13542943" y="6464901"/>
            <a:ext cx="3573642" cy="2549804"/>
            <a:chOff x="0" y="0"/>
            <a:chExt cx="941206" cy="671553"/>
          </a:xfrm>
        </p:grpSpPr>
        <p:sp>
          <p:nvSpPr>
            <p:cNvPr name="Freeform 21" id="21"/>
            <p:cNvSpPr/>
            <p:nvPr/>
          </p:nvSpPr>
          <p:spPr>
            <a:xfrm flipH="false" flipV="false" rot="0">
              <a:off x="0" y="0"/>
              <a:ext cx="941206" cy="671553"/>
            </a:xfrm>
            <a:custGeom>
              <a:avLst/>
              <a:gdLst/>
              <a:ahLst/>
              <a:cxnLst/>
              <a:rect r="r" b="b" t="t" l="l"/>
              <a:pathLst>
                <a:path h="671553" w="941206">
                  <a:moveTo>
                    <a:pt x="207974" y="0"/>
                  </a:moveTo>
                  <a:lnTo>
                    <a:pt x="733232" y="0"/>
                  </a:lnTo>
                  <a:cubicBezTo>
                    <a:pt x="848093" y="0"/>
                    <a:pt x="941206" y="93113"/>
                    <a:pt x="941206" y="207974"/>
                  </a:cubicBezTo>
                  <a:lnTo>
                    <a:pt x="941206" y="463579"/>
                  </a:lnTo>
                  <a:cubicBezTo>
                    <a:pt x="941206" y="518737"/>
                    <a:pt x="919295" y="571636"/>
                    <a:pt x="880292" y="610639"/>
                  </a:cubicBezTo>
                  <a:cubicBezTo>
                    <a:pt x="841289" y="649642"/>
                    <a:pt x="788390" y="671553"/>
                    <a:pt x="733232" y="671553"/>
                  </a:cubicBezTo>
                  <a:lnTo>
                    <a:pt x="207974" y="671553"/>
                  </a:lnTo>
                  <a:cubicBezTo>
                    <a:pt x="152816" y="671553"/>
                    <a:pt x="99917" y="649642"/>
                    <a:pt x="60914" y="610639"/>
                  </a:cubicBezTo>
                  <a:cubicBezTo>
                    <a:pt x="21911" y="571636"/>
                    <a:pt x="0" y="518737"/>
                    <a:pt x="0" y="463579"/>
                  </a:cubicBezTo>
                  <a:lnTo>
                    <a:pt x="0" y="207974"/>
                  </a:lnTo>
                  <a:cubicBezTo>
                    <a:pt x="0" y="152816"/>
                    <a:pt x="21911" y="99917"/>
                    <a:pt x="60914" y="60914"/>
                  </a:cubicBezTo>
                  <a:cubicBezTo>
                    <a:pt x="99917" y="21911"/>
                    <a:pt x="152816" y="0"/>
                    <a:pt x="207974" y="0"/>
                  </a:cubicBezTo>
                  <a:close/>
                </a:path>
              </a:pathLst>
            </a:custGeom>
            <a:solidFill>
              <a:srgbClr val="B9C2C4"/>
            </a:solidFill>
            <a:ln w="95250" cap="rnd">
              <a:solidFill>
                <a:srgbClr val="545454"/>
              </a:solidFill>
              <a:prstDash val="solid"/>
              <a:round/>
            </a:ln>
          </p:spPr>
        </p:sp>
        <p:sp>
          <p:nvSpPr>
            <p:cNvPr name="TextBox 22" id="22"/>
            <p:cNvSpPr txBox="true"/>
            <p:nvPr/>
          </p:nvSpPr>
          <p:spPr>
            <a:xfrm>
              <a:off x="0" y="-38100"/>
              <a:ext cx="941206" cy="709653"/>
            </a:xfrm>
            <a:prstGeom prst="rect">
              <a:avLst/>
            </a:prstGeom>
          </p:spPr>
          <p:txBody>
            <a:bodyPr anchor="ctr" rtlCol="false" tIns="50800" lIns="50800" bIns="50800" rIns="50800"/>
            <a:lstStyle/>
            <a:p>
              <a:pPr algn="ctr">
                <a:lnSpc>
                  <a:spcPts val="2800"/>
                </a:lnSpc>
              </a:pPr>
            </a:p>
            <a:p>
              <a:pPr algn="ctr">
                <a:lnSpc>
                  <a:spcPts val="2800"/>
                </a:lnSpc>
              </a:pPr>
              <a:r>
                <a:rPr lang="en-US" sz="2000" spc="280">
                  <a:solidFill>
                    <a:srgbClr val="FFFFFF"/>
                  </a:solidFill>
                  <a:latin typeface="Hammersmith One"/>
                  <a:ea typeface="Hammersmith One"/>
                  <a:cs typeface="Hammersmith One"/>
                  <a:sym typeface="Hammersmith One"/>
                </a:rPr>
                <a:t>ABDELRAHMAN ABOSADA</a:t>
              </a:r>
            </a:p>
            <a:p>
              <a:pPr algn="ctr" marL="0" indent="0" lvl="0">
                <a:lnSpc>
                  <a:spcPts val="2800"/>
                </a:lnSpc>
                <a:spcBef>
                  <a:spcPct val="0"/>
                </a:spcBef>
              </a:pPr>
              <a:r>
                <a:rPr lang="en-US" sz="2000" spc="280">
                  <a:solidFill>
                    <a:srgbClr val="FFFFFF"/>
                  </a:solidFill>
                  <a:latin typeface="Hammersmith One"/>
                  <a:ea typeface="Hammersmith One"/>
                  <a:cs typeface="Hammersmith One"/>
                  <a:sym typeface="Hammersmith One"/>
                </a:rPr>
                <a:t>21-00269</a:t>
              </a:r>
            </a:p>
          </p:txBody>
        </p:sp>
      </p:grpSp>
      <p:grpSp>
        <p:nvGrpSpPr>
          <p:cNvPr name="Group 23" id="23"/>
          <p:cNvGrpSpPr/>
          <p:nvPr/>
        </p:nvGrpSpPr>
        <p:grpSpPr>
          <a:xfrm rot="0">
            <a:off x="13901057" y="4343985"/>
            <a:ext cx="2857415" cy="2857415"/>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42857"/>
              </a:stretch>
            </a:blipFill>
            <a:ln w="76200" cap="sq">
              <a:solidFill>
                <a:srgbClr val="545454"/>
              </a:solidFill>
              <a:prstDash val="solid"/>
              <a:miter/>
            </a:ln>
          </p:spPr>
        </p:sp>
      </p:grpSp>
      <p:sp>
        <p:nvSpPr>
          <p:cNvPr name="TextBox 25" id="25"/>
          <p:cNvSpPr txBox="true"/>
          <p:nvPr/>
        </p:nvSpPr>
        <p:spPr>
          <a:xfrm rot="0">
            <a:off x="4955839" y="6160084"/>
            <a:ext cx="8376322" cy="2516391"/>
          </a:xfrm>
          <a:prstGeom prst="rect">
            <a:avLst/>
          </a:prstGeom>
        </p:spPr>
        <p:txBody>
          <a:bodyPr anchor="t" rtlCol="false" tIns="0" lIns="0" bIns="0" rIns="0">
            <a:spAutoFit/>
          </a:bodyPr>
          <a:lstStyle/>
          <a:p>
            <a:pPr algn="ctr" marL="0" indent="0" lvl="0">
              <a:lnSpc>
                <a:spcPts val="6726"/>
              </a:lnSpc>
              <a:spcBef>
                <a:spcPct val="0"/>
              </a:spcBef>
            </a:pPr>
            <a:r>
              <a:rPr lang="en-US" sz="4804" spc="672">
                <a:solidFill>
                  <a:srgbClr val="3D3D3D"/>
                </a:solidFill>
                <a:latin typeface="Hammersmith One"/>
                <a:ea typeface="Hammersmith One"/>
                <a:cs typeface="Hammersmith One"/>
                <a:sym typeface="Hammersmith One"/>
              </a:rPr>
              <a:t>SUPERVISED BY</a:t>
            </a:r>
          </a:p>
          <a:p>
            <a:pPr algn="ctr" marL="0" indent="0" lvl="0">
              <a:lnSpc>
                <a:spcPts val="6726"/>
              </a:lnSpc>
              <a:spcBef>
                <a:spcPct val="0"/>
              </a:spcBef>
            </a:pPr>
            <a:r>
              <a:rPr lang="en-US" sz="4804" spc="672">
                <a:solidFill>
                  <a:srgbClr val="3D3D3D"/>
                </a:solidFill>
                <a:latin typeface="Hammersmith One"/>
                <a:ea typeface="Hammersmith One"/>
                <a:cs typeface="Hammersmith One"/>
                <a:sym typeface="Hammersmith One"/>
              </a:rPr>
              <a:t>PROF DR. ALAA ZAKY</a:t>
            </a:r>
          </a:p>
          <a:p>
            <a:pPr algn="ctr" marL="0" indent="0" lvl="0">
              <a:lnSpc>
                <a:spcPts val="6726"/>
              </a:lnSpc>
              <a:spcBef>
                <a:spcPct val="0"/>
              </a:spcBef>
            </a:pPr>
            <a:r>
              <a:rPr lang="en-US" sz="4804" spc="672">
                <a:solidFill>
                  <a:srgbClr val="3D3D3D"/>
                </a:solidFill>
                <a:latin typeface="Hammersmith One"/>
                <a:ea typeface="Hammersmith One"/>
                <a:cs typeface="Hammersmith One"/>
                <a:sym typeface="Hammersmith One"/>
              </a:rPr>
              <a:t>ENG. MARTINA GIRGIS</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6620325" y="5892183"/>
            <a:ext cx="841145" cy="847721"/>
          </a:xfrm>
          <a:custGeom>
            <a:avLst/>
            <a:gdLst/>
            <a:ahLst/>
            <a:cxnLst/>
            <a:rect r="r" b="b" t="t" l="l"/>
            <a:pathLst>
              <a:path h="847721" w="841145">
                <a:moveTo>
                  <a:pt x="0" y="0"/>
                </a:moveTo>
                <a:lnTo>
                  <a:pt x="841145" y="0"/>
                </a:lnTo>
                <a:lnTo>
                  <a:pt x="841145" y="847722"/>
                </a:lnTo>
                <a:lnTo>
                  <a:pt x="0" y="847722"/>
                </a:lnTo>
                <a:lnTo>
                  <a:pt x="0" y="0"/>
                </a:lnTo>
                <a:close/>
              </a:path>
            </a:pathLst>
          </a:custGeom>
          <a:blipFill>
            <a:blip r:embed="rId2">
              <a:extLst>
                <a:ext uri="{96DAC541-7B7A-43D3-8B79-37D633B846F1}">
                  <asvg:svgBlip xmlns:asvg="http://schemas.microsoft.com/office/drawing/2016/SVG/main" r:embed="rId3"/>
                </a:ext>
              </a:extLst>
            </a:blip>
            <a:stretch>
              <a:fillRect l="-23080" t="0" r="-1608" b="-23721"/>
            </a:stretch>
          </a:blipFill>
        </p:spPr>
      </p:sp>
      <p:grpSp>
        <p:nvGrpSpPr>
          <p:cNvPr name="Group 3" id="3"/>
          <p:cNvGrpSpPr/>
          <p:nvPr/>
        </p:nvGrpSpPr>
        <p:grpSpPr>
          <a:xfrm rot="-2892415">
            <a:off x="-1543050" y="-1150598"/>
            <a:ext cx="3086100" cy="2700338"/>
            <a:chOff x="0" y="0"/>
            <a:chExt cx="812800" cy="711200"/>
          </a:xfrm>
        </p:grpSpPr>
        <p:sp>
          <p:nvSpPr>
            <p:cNvPr name="Freeform 4" id="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5" id="5"/>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8206030">
            <a:off x="16744950" y="8936831"/>
            <a:ext cx="3086100" cy="2700338"/>
            <a:chOff x="0" y="0"/>
            <a:chExt cx="812800" cy="711200"/>
          </a:xfrm>
        </p:grpSpPr>
        <p:sp>
          <p:nvSpPr>
            <p:cNvPr name="Freeform 7" id="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7A663F"/>
            </a:solidFill>
          </p:spPr>
        </p:sp>
        <p:sp>
          <p:nvSpPr>
            <p:cNvPr name="TextBox 8" id="8"/>
            <p:cNvSpPr txBox="true"/>
            <p:nvPr/>
          </p:nvSpPr>
          <p:spPr>
            <a:xfrm>
              <a:off x="127000" y="292100"/>
              <a:ext cx="558800" cy="3683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685471" y="2319823"/>
            <a:ext cx="14097206" cy="7144720"/>
          </a:xfrm>
          <a:custGeom>
            <a:avLst/>
            <a:gdLst/>
            <a:ahLst/>
            <a:cxnLst/>
            <a:rect r="r" b="b" t="t" l="l"/>
            <a:pathLst>
              <a:path h="7144720" w="14097206">
                <a:moveTo>
                  <a:pt x="0" y="0"/>
                </a:moveTo>
                <a:lnTo>
                  <a:pt x="14097206" y="0"/>
                </a:lnTo>
                <a:lnTo>
                  <a:pt x="14097206" y="7144720"/>
                </a:lnTo>
                <a:lnTo>
                  <a:pt x="0" y="7144720"/>
                </a:lnTo>
                <a:lnTo>
                  <a:pt x="0" y="0"/>
                </a:lnTo>
                <a:close/>
              </a:path>
            </a:pathLst>
          </a:custGeom>
          <a:blipFill>
            <a:blip r:embed="rId4"/>
            <a:stretch>
              <a:fillRect l="0" t="0" r="0" b="0"/>
            </a:stretch>
          </a:blipFill>
        </p:spPr>
      </p:sp>
      <p:sp>
        <p:nvSpPr>
          <p:cNvPr name="TextBox 10" id="10"/>
          <p:cNvSpPr txBox="true"/>
          <p:nvPr/>
        </p:nvSpPr>
        <p:spPr>
          <a:xfrm rot="0">
            <a:off x="3691595" y="456745"/>
            <a:ext cx="12084958" cy="1416051"/>
          </a:xfrm>
          <a:prstGeom prst="rect">
            <a:avLst/>
          </a:prstGeom>
        </p:spPr>
        <p:txBody>
          <a:bodyPr anchor="t" rtlCol="false" tIns="0" lIns="0" bIns="0" rIns="0">
            <a:spAutoFit/>
          </a:bodyPr>
          <a:lstStyle/>
          <a:p>
            <a:pPr algn="r" marL="0" indent="0" lvl="0">
              <a:lnSpc>
                <a:spcPts val="10450"/>
              </a:lnSpc>
            </a:pPr>
            <a:r>
              <a:rPr lang="en-US" b="true" sz="11000" spc="-440">
                <a:solidFill>
                  <a:srgbClr val="3D3D3D"/>
                </a:solidFill>
                <a:latin typeface="Garet Bold"/>
                <a:ea typeface="Garet Bold"/>
                <a:cs typeface="Garet Bold"/>
                <a:sym typeface="Garet Bold"/>
              </a:rPr>
              <a:t>Evaluation Chart</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2102943" y="1028700"/>
            <a:ext cx="6587110" cy="8784130"/>
            <a:chOff x="0" y="0"/>
            <a:chExt cx="1020516" cy="1360892"/>
          </a:xfrm>
        </p:grpSpPr>
        <p:sp>
          <p:nvSpPr>
            <p:cNvPr name="Freeform 3" id="3"/>
            <p:cNvSpPr/>
            <p:nvPr/>
          </p:nvSpPr>
          <p:spPr>
            <a:xfrm flipH="false" flipV="false" rot="0">
              <a:off x="0" y="0"/>
              <a:ext cx="1020516" cy="1360892"/>
            </a:xfrm>
            <a:custGeom>
              <a:avLst/>
              <a:gdLst/>
              <a:ahLst/>
              <a:cxnLst/>
              <a:rect r="r" b="b" t="t" l="l"/>
              <a:pathLst>
                <a:path h="1360892" w="1020516">
                  <a:moveTo>
                    <a:pt x="56415" y="0"/>
                  </a:moveTo>
                  <a:lnTo>
                    <a:pt x="964101" y="0"/>
                  </a:lnTo>
                  <a:cubicBezTo>
                    <a:pt x="995258" y="0"/>
                    <a:pt x="1020516" y="25258"/>
                    <a:pt x="1020516" y="56415"/>
                  </a:cubicBezTo>
                  <a:lnTo>
                    <a:pt x="1020516" y="1304477"/>
                  </a:lnTo>
                  <a:cubicBezTo>
                    <a:pt x="1020516" y="1335634"/>
                    <a:pt x="995258" y="1360892"/>
                    <a:pt x="964101" y="1360892"/>
                  </a:cubicBezTo>
                  <a:lnTo>
                    <a:pt x="56415" y="1360892"/>
                  </a:lnTo>
                  <a:cubicBezTo>
                    <a:pt x="25258" y="1360892"/>
                    <a:pt x="0" y="1335634"/>
                    <a:pt x="0" y="1304477"/>
                  </a:cubicBezTo>
                  <a:lnTo>
                    <a:pt x="0" y="56415"/>
                  </a:lnTo>
                  <a:cubicBezTo>
                    <a:pt x="0" y="25258"/>
                    <a:pt x="25258" y="0"/>
                    <a:pt x="56415" y="0"/>
                  </a:cubicBezTo>
                  <a:close/>
                </a:path>
              </a:pathLst>
            </a:custGeom>
            <a:blipFill>
              <a:blip r:embed="rId2"/>
              <a:stretch>
                <a:fillRect l="0" t="-24988" r="0" b="-24988"/>
              </a:stretch>
            </a:blipFill>
          </p:spPr>
        </p:sp>
      </p:grpSp>
      <p:sp>
        <p:nvSpPr>
          <p:cNvPr name="Freeform 4" id="4"/>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5">
              <a:alphaModFix amt="13000"/>
              <a:extLst>
                <a:ext uri="{96DAC541-7B7A-43D3-8B79-37D633B846F1}">
                  <asvg:svgBlip xmlns:asvg="http://schemas.microsoft.com/office/drawing/2016/SVG/main" r:embed="rId6"/>
                </a:ext>
              </a:extLst>
            </a:blip>
            <a:stretch>
              <a:fillRect l="-23080" t="0" r="-1608" b="-23721"/>
            </a:stretch>
          </a:blipFill>
        </p:spPr>
      </p:sp>
      <p:sp>
        <p:nvSpPr>
          <p:cNvPr name="Freeform 6" id="6"/>
          <p:cNvSpPr/>
          <p:nvPr/>
        </p:nvSpPr>
        <p:spPr>
          <a:xfrm flipH="false" flipV="false" rot="0">
            <a:off x="1211973" y="3065575"/>
            <a:ext cx="7011190" cy="6325690"/>
          </a:xfrm>
          <a:custGeom>
            <a:avLst/>
            <a:gdLst/>
            <a:ahLst/>
            <a:cxnLst/>
            <a:rect r="r" b="b" t="t" l="l"/>
            <a:pathLst>
              <a:path h="6325690" w="7011190">
                <a:moveTo>
                  <a:pt x="0" y="0"/>
                </a:moveTo>
                <a:lnTo>
                  <a:pt x="7011191" y="0"/>
                </a:lnTo>
                <a:lnTo>
                  <a:pt x="7011191" y="6325690"/>
                </a:lnTo>
                <a:lnTo>
                  <a:pt x="0" y="6325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1285875"/>
            <a:ext cx="9125422" cy="1416051"/>
          </a:xfrm>
          <a:prstGeom prst="rect">
            <a:avLst/>
          </a:prstGeom>
        </p:spPr>
        <p:txBody>
          <a:bodyPr anchor="t" rtlCol="false" tIns="0" lIns="0" bIns="0" rIns="0">
            <a:spAutoFit/>
          </a:bodyPr>
          <a:lstStyle/>
          <a:p>
            <a:pPr algn="l" marL="0" indent="0" lvl="0">
              <a:lnSpc>
                <a:spcPts val="10450"/>
              </a:lnSpc>
              <a:spcBef>
                <a:spcPct val="0"/>
              </a:spcBef>
            </a:pPr>
            <a:r>
              <a:rPr lang="en-US" b="true" sz="11000" spc="-715">
                <a:solidFill>
                  <a:srgbClr val="3D3D3D"/>
                </a:solidFill>
                <a:latin typeface="Garet Bold"/>
                <a:ea typeface="Garet Bold"/>
                <a:cs typeface="Garet Bold"/>
                <a:sym typeface="Garet Bold"/>
              </a:rPr>
              <a:t>Approach</a:t>
            </a:r>
          </a:p>
        </p:txBody>
      </p:sp>
      <p:sp>
        <p:nvSpPr>
          <p:cNvPr name="TextBox 8" id="8"/>
          <p:cNvSpPr txBox="true"/>
          <p:nvPr/>
        </p:nvSpPr>
        <p:spPr>
          <a:xfrm rot="0">
            <a:off x="1358236" y="5938478"/>
            <a:ext cx="1564320" cy="637034"/>
          </a:xfrm>
          <a:prstGeom prst="rect">
            <a:avLst/>
          </a:prstGeom>
        </p:spPr>
        <p:txBody>
          <a:bodyPr anchor="t" rtlCol="false" tIns="0" lIns="0" bIns="0" rIns="0">
            <a:spAutoFit/>
          </a:bodyPr>
          <a:lstStyle/>
          <a:p>
            <a:pPr algn="ctr">
              <a:lnSpc>
                <a:spcPts val="2415"/>
              </a:lnSpc>
            </a:pPr>
            <a:r>
              <a:rPr lang="en-US" b="true" sz="2542" spc="-165">
                <a:solidFill>
                  <a:srgbClr val="3D3D3D"/>
                </a:solidFill>
                <a:latin typeface="Garet Bold"/>
                <a:ea typeface="Garet Bold"/>
                <a:cs typeface="Garet Bold"/>
                <a:sym typeface="Garet Bold"/>
              </a:rPr>
              <a:t>Front</a:t>
            </a:r>
          </a:p>
          <a:p>
            <a:pPr algn="ctr" marL="0" indent="0" lvl="0">
              <a:lnSpc>
                <a:spcPts val="2415"/>
              </a:lnSpc>
              <a:spcBef>
                <a:spcPct val="0"/>
              </a:spcBef>
            </a:pPr>
            <a:r>
              <a:rPr lang="en-US" b="true" sz="2542" spc="-165">
                <a:solidFill>
                  <a:srgbClr val="3D3D3D"/>
                </a:solidFill>
                <a:latin typeface="Garet Bold"/>
                <a:ea typeface="Garet Bold"/>
                <a:cs typeface="Garet Bold"/>
                <a:sym typeface="Garet Bold"/>
              </a:rPr>
              <a:t> End</a:t>
            </a:r>
          </a:p>
        </p:txBody>
      </p:sp>
      <p:sp>
        <p:nvSpPr>
          <p:cNvPr name="TextBox 9" id="9"/>
          <p:cNvSpPr txBox="true"/>
          <p:nvPr/>
        </p:nvSpPr>
        <p:spPr>
          <a:xfrm rot="0">
            <a:off x="3847080" y="3479777"/>
            <a:ext cx="2446099" cy="355599"/>
          </a:xfrm>
          <a:prstGeom prst="rect">
            <a:avLst/>
          </a:prstGeom>
        </p:spPr>
        <p:txBody>
          <a:bodyPr anchor="t" rtlCol="false" tIns="0" lIns="0" bIns="0" rIns="0">
            <a:spAutoFit/>
          </a:bodyPr>
          <a:lstStyle/>
          <a:p>
            <a:pPr algn="l" marL="0" indent="0" lvl="0">
              <a:lnSpc>
                <a:spcPts val="2659"/>
              </a:lnSpc>
              <a:spcBef>
                <a:spcPct val="0"/>
              </a:spcBef>
            </a:pPr>
            <a:r>
              <a:rPr lang="en-US" b="true" sz="2799" spc="-181">
                <a:solidFill>
                  <a:srgbClr val="FFFFFF"/>
                </a:solidFill>
                <a:latin typeface="Garet Bold"/>
                <a:ea typeface="Garet Bold"/>
                <a:cs typeface="Garet Bold"/>
                <a:sym typeface="Garet Bold"/>
              </a:rPr>
              <a:t>HTML</a:t>
            </a:r>
          </a:p>
        </p:txBody>
      </p:sp>
      <p:sp>
        <p:nvSpPr>
          <p:cNvPr name="TextBox 10" id="10"/>
          <p:cNvSpPr txBox="true"/>
          <p:nvPr/>
        </p:nvSpPr>
        <p:spPr>
          <a:xfrm rot="0">
            <a:off x="5070129" y="5266893"/>
            <a:ext cx="3396805" cy="355599"/>
          </a:xfrm>
          <a:prstGeom prst="rect">
            <a:avLst/>
          </a:prstGeom>
        </p:spPr>
        <p:txBody>
          <a:bodyPr anchor="t" rtlCol="false" tIns="0" lIns="0" bIns="0" rIns="0">
            <a:spAutoFit/>
          </a:bodyPr>
          <a:lstStyle/>
          <a:p>
            <a:pPr algn="ctr" marL="0" indent="0" lvl="0">
              <a:lnSpc>
                <a:spcPts val="2659"/>
              </a:lnSpc>
              <a:spcBef>
                <a:spcPct val="0"/>
              </a:spcBef>
            </a:pPr>
            <a:r>
              <a:rPr lang="en-US" b="true" sz="2799" spc="-181">
                <a:solidFill>
                  <a:srgbClr val="FFFFFF"/>
                </a:solidFill>
                <a:latin typeface="Garet Bold"/>
                <a:ea typeface="Garet Bold"/>
                <a:cs typeface="Garet Bold"/>
                <a:sym typeface="Garet Bold"/>
              </a:rPr>
              <a:t>CSS</a:t>
            </a:r>
          </a:p>
        </p:txBody>
      </p:sp>
      <p:sp>
        <p:nvSpPr>
          <p:cNvPr name="TextBox 11" id="11"/>
          <p:cNvSpPr txBox="true"/>
          <p:nvPr/>
        </p:nvSpPr>
        <p:spPr>
          <a:xfrm rot="0">
            <a:off x="5777065" y="6927418"/>
            <a:ext cx="2446099" cy="355599"/>
          </a:xfrm>
          <a:prstGeom prst="rect">
            <a:avLst/>
          </a:prstGeom>
        </p:spPr>
        <p:txBody>
          <a:bodyPr anchor="t" rtlCol="false" tIns="0" lIns="0" bIns="0" rIns="0">
            <a:spAutoFit/>
          </a:bodyPr>
          <a:lstStyle/>
          <a:p>
            <a:pPr algn="l" marL="0" indent="0" lvl="0">
              <a:lnSpc>
                <a:spcPts val="2659"/>
              </a:lnSpc>
              <a:spcBef>
                <a:spcPct val="0"/>
              </a:spcBef>
            </a:pPr>
            <a:r>
              <a:rPr lang="en-US" b="true" sz="2799" spc="-181">
                <a:solidFill>
                  <a:srgbClr val="FFFFFF"/>
                </a:solidFill>
                <a:latin typeface="Garet Bold"/>
                <a:ea typeface="Garet Bold"/>
                <a:cs typeface="Garet Bold"/>
                <a:sym typeface="Garet Bold"/>
              </a:rPr>
              <a:t>JavaScript</a:t>
            </a:r>
          </a:p>
        </p:txBody>
      </p:sp>
      <p:sp>
        <p:nvSpPr>
          <p:cNvPr name="TextBox 12" id="12"/>
          <p:cNvSpPr txBox="true"/>
          <p:nvPr/>
        </p:nvSpPr>
        <p:spPr>
          <a:xfrm rot="0">
            <a:off x="3847080" y="8587942"/>
            <a:ext cx="2446099" cy="355599"/>
          </a:xfrm>
          <a:prstGeom prst="rect">
            <a:avLst/>
          </a:prstGeom>
        </p:spPr>
        <p:txBody>
          <a:bodyPr anchor="t" rtlCol="false" tIns="0" lIns="0" bIns="0" rIns="0">
            <a:spAutoFit/>
          </a:bodyPr>
          <a:lstStyle/>
          <a:p>
            <a:pPr algn="l" marL="0" indent="0" lvl="0">
              <a:lnSpc>
                <a:spcPts val="2659"/>
              </a:lnSpc>
              <a:spcBef>
                <a:spcPct val="0"/>
              </a:spcBef>
            </a:pPr>
            <a:r>
              <a:rPr lang="en-US" b="true" sz="2799" spc="-181">
                <a:solidFill>
                  <a:srgbClr val="FFFFFF"/>
                </a:solidFill>
                <a:latin typeface="Garet Bold"/>
                <a:ea typeface="Garet Bold"/>
                <a:cs typeface="Garet Bold"/>
                <a:sym typeface="Garet Bold"/>
              </a:rPr>
              <a:t>REACT</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2114555"/>
            <a:ext cx="13136057" cy="831850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1- We developed a fully functional and responsive website using HTML, CSS, JavaScript, and the React.js framework.</a:t>
            </a:r>
          </a:p>
          <a:p>
            <a:pPr algn="l">
              <a:lnSpc>
                <a:spcPts val="3500"/>
              </a:lnSpc>
            </a:pPr>
          </a:p>
          <a:p>
            <a:pPr algn="l">
              <a:lnSpc>
                <a:spcPts val="3500"/>
              </a:lnSpc>
            </a:pPr>
            <a:r>
              <a:rPr lang="en-US" sz="2500">
                <a:solidFill>
                  <a:srgbClr val="3D3D3D"/>
                </a:solidFill>
                <a:latin typeface="Inter"/>
                <a:ea typeface="Inter"/>
                <a:cs typeface="Inter"/>
                <a:sym typeface="Inter"/>
              </a:rPr>
              <a:t>2- The UI was designed with a clean and modern layout, focusing on ease of use, clarity, and performance across devices.</a:t>
            </a:r>
          </a:p>
          <a:p>
            <a:pPr algn="l">
              <a:lnSpc>
                <a:spcPts val="3500"/>
              </a:lnSpc>
            </a:pPr>
          </a:p>
          <a:p>
            <a:pPr algn="l">
              <a:lnSpc>
                <a:spcPts val="3500"/>
              </a:lnSpc>
            </a:pPr>
            <a:r>
              <a:rPr lang="en-US" sz="2500">
                <a:solidFill>
                  <a:srgbClr val="3D3D3D"/>
                </a:solidFill>
                <a:latin typeface="Inter"/>
                <a:ea typeface="Inter"/>
                <a:cs typeface="Inter"/>
                <a:sym typeface="Inter"/>
              </a:rPr>
              <a:t>3- We utilized interactive charting libraries such as:</a:t>
            </a:r>
          </a:p>
          <a:p>
            <a:pPr algn="l" marL="539751" indent="-269876" lvl="1">
              <a:lnSpc>
                <a:spcPts val="3500"/>
              </a:lnSpc>
              <a:buFont typeface="Arial"/>
              <a:buChar char="•"/>
            </a:pPr>
            <a:r>
              <a:rPr lang="en-US" sz="2500">
                <a:solidFill>
                  <a:srgbClr val="3D3D3D"/>
                </a:solidFill>
                <a:latin typeface="Inter"/>
                <a:ea typeface="Inter"/>
                <a:cs typeface="Inter"/>
                <a:sym typeface="Inter"/>
              </a:rPr>
              <a:t>Recharts for data visualization (line charts, bar charts, tooltips, etc.)</a:t>
            </a:r>
          </a:p>
          <a:p>
            <a:pPr algn="l" marL="539751" indent="-269876" lvl="1">
              <a:lnSpc>
                <a:spcPts val="3500"/>
              </a:lnSpc>
              <a:buFont typeface="Arial"/>
              <a:buChar char="•"/>
            </a:pPr>
            <a:r>
              <a:rPr lang="en-US" sz="2500">
                <a:solidFill>
                  <a:srgbClr val="3D3D3D"/>
                </a:solidFill>
                <a:latin typeface="Inter"/>
                <a:ea typeface="Inter"/>
                <a:cs typeface="Inter"/>
                <a:sym typeface="Inter"/>
              </a:rPr>
              <a:t>PapaParse for parsing CSV data files.</a:t>
            </a:r>
          </a:p>
          <a:p>
            <a:pPr algn="l" marL="539751" indent="-269876" lvl="1">
              <a:lnSpc>
                <a:spcPts val="3500"/>
              </a:lnSpc>
              <a:buFont typeface="Arial"/>
              <a:buChar char="•"/>
            </a:pPr>
            <a:r>
              <a:rPr lang="en-US" sz="2500">
                <a:solidFill>
                  <a:srgbClr val="3D3D3D"/>
                </a:solidFill>
                <a:latin typeface="Inter"/>
                <a:ea typeface="Inter"/>
                <a:cs typeface="Inter"/>
                <a:sym typeface="Inter"/>
              </a:rPr>
              <a:t>date-fns for efficient date formatting and manipulation.</a:t>
            </a:r>
          </a:p>
          <a:p>
            <a:pPr algn="l">
              <a:lnSpc>
                <a:spcPts val="3500"/>
              </a:lnSpc>
            </a:pPr>
          </a:p>
          <a:p>
            <a:pPr algn="l">
              <a:lnSpc>
                <a:spcPts val="3500"/>
              </a:lnSpc>
            </a:pPr>
            <a:r>
              <a:rPr lang="en-US" sz="2500">
                <a:solidFill>
                  <a:srgbClr val="3D3D3D"/>
                </a:solidFill>
                <a:latin typeface="Inter"/>
                <a:ea typeface="Inter"/>
                <a:cs typeface="Inter"/>
                <a:sym typeface="Inter"/>
              </a:rPr>
              <a:t>4-</a:t>
            </a:r>
            <a:r>
              <a:rPr lang="en-US" sz="2500">
                <a:solidFill>
                  <a:srgbClr val="3D3D3D"/>
                </a:solidFill>
                <a:latin typeface="Inter"/>
                <a:ea typeface="Inter"/>
                <a:cs typeface="Inter"/>
                <a:sym typeface="Inter"/>
              </a:rPr>
              <a:t> The platform includes:</a:t>
            </a:r>
          </a:p>
          <a:p>
            <a:pPr algn="l" marL="539751" indent="-269876" lvl="1">
              <a:lnSpc>
                <a:spcPts val="3500"/>
              </a:lnSpc>
              <a:buFont typeface="Arial"/>
              <a:buChar char="•"/>
            </a:pPr>
            <a:r>
              <a:rPr lang="en-US" sz="2500">
                <a:solidFill>
                  <a:srgbClr val="3D3D3D"/>
                </a:solidFill>
                <a:latin typeface="Inter"/>
                <a:ea typeface="Inter"/>
                <a:cs typeface="Inter"/>
                <a:sym typeface="Inter"/>
              </a:rPr>
              <a:t>Interactive charts to explore seasonality trends and price history.</a:t>
            </a:r>
          </a:p>
          <a:p>
            <a:pPr algn="l" marL="539751" indent="-269876" lvl="1">
              <a:lnSpc>
                <a:spcPts val="3500"/>
              </a:lnSpc>
              <a:buFont typeface="Arial"/>
              <a:buChar char="•"/>
            </a:pPr>
            <a:r>
              <a:rPr lang="en-US" sz="2500">
                <a:solidFill>
                  <a:srgbClr val="3D3D3D"/>
                </a:solidFill>
                <a:latin typeface="Inter"/>
                <a:ea typeface="Inter"/>
                <a:cs typeface="Inter"/>
                <a:sym typeface="Inter"/>
              </a:rPr>
              <a:t>Dynamic components connected to backend data and APIs.</a:t>
            </a:r>
          </a:p>
          <a:p>
            <a:pPr algn="l" marL="539751" indent="-269876" lvl="1">
              <a:lnSpc>
                <a:spcPts val="3500"/>
              </a:lnSpc>
              <a:buFont typeface="Arial"/>
              <a:buChar char="•"/>
            </a:pPr>
            <a:r>
              <a:rPr lang="en-US" sz="2500">
                <a:solidFill>
                  <a:srgbClr val="3D3D3D"/>
                </a:solidFill>
                <a:latin typeface="Inter"/>
                <a:ea typeface="Inter"/>
                <a:cs typeface="Inter"/>
                <a:sym typeface="Inter"/>
              </a:rPr>
              <a:t>Data filtering, tooltips, and formatted insights for enhanced user experience.</a:t>
            </a:r>
          </a:p>
          <a:p>
            <a:pPr algn="l">
              <a:lnSpc>
                <a:spcPts val="3500"/>
              </a:lnSpc>
            </a:pPr>
          </a:p>
          <a:p>
            <a:pPr algn="l">
              <a:lnSpc>
                <a:spcPts val="3500"/>
              </a:lnSpc>
            </a:pPr>
            <a:r>
              <a:rPr lang="en-US" sz="2500">
                <a:solidFill>
                  <a:srgbClr val="3D3D3D"/>
                </a:solidFill>
                <a:latin typeface="Inter"/>
                <a:ea typeface="Inter"/>
                <a:cs typeface="Inter"/>
                <a:sym typeface="Inter"/>
              </a:rPr>
              <a:t>5- This front-end enables users to visually understand gold market behavior, interact with data, and explore detailed analyses through intuitive dashboards.</a:t>
            </a:r>
          </a:p>
          <a:p>
            <a:pPr algn="l">
              <a:lnSpc>
                <a:spcPts val="3500"/>
              </a:lnSpc>
            </a:pPr>
          </a:p>
        </p:txBody>
      </p:sp>
      <p:sp>
        <p:nvSpPr>
          <p:cNvPr name="TextBox 3" id="3"/>
          <p:cNvSpPr txBox="true"/>
          <p:nvPr/>
        </p:nvSpPr>
        <p:spPr>
          <a:xfrm rot="0">
            <a:off x="1028700" y="953366"/>
            <a:ext cx="9550093" cy="962030"/>
          </a:xfrm>
          <a:prstGeom prst="rect">
            <a:avLst/>
          </a:prstGeom>
        </p:spPr>
        <p:txBody>
          <a:bodyPr anchor="t" rtlCol="false" tIns="0" lIns="0" bIns="0" rIns="0">
            <a:spAutoFit/>
          </a:bodyPr>
          <a:lstStyle/>
          <a:p>
            <a:pPr algn="l" marL="0" indent="0" lvl="0">
              <a:lnSpc>
                <a:spcPts val="7125"/>
              </a:lnSpc>
            </a:pPr>
            <a:r>
              <a:rPr lang="en-US" b="true" sz="7500" spc="-487">
                <a:solidFill>
                  <a:srgbClr val="3D3D3D"/>
                </a:solidFill>
                <a:latin typeface="Garet Bold"/>
                <a:ea typeface="Garet Bold"/>
                <a:cs typeface="Garet Bold"/>
                <a:sym typeface="Garet Bold"/>
              </a:rPr>
              <a:t>Front End</a:t>
            </a:r>
          </a:p>
        </p:txBody>
      </p:sp>
      <p:sp>
        <p:nvSpPr>
          <p:cNvPr name="Freeform 4" id="4"/>
          <p:cNvSpPr/>
          <p:nvPr/>
        </p:nvSpPr>
        <p:spPr>
          <a:xfrm flipH="false" flipV="false" rot="-521554">
            <a:off x="13136104" y="735581"/>
            <a:ext cx="8583592" cy="7366283"/>
          </a:xfrm>
          <a:custGeom>
            <a:avLst/>
            <a:gdLst/>
            <a:ahLst/>
            <a:cxnLst/>
            <a:rect r="r" b="b" t="t" l="l"/>
            <a:pathLst>
              <a:path h="7366283" w="8583592">
                <a:moveTo>
                  <a:pt x="0" y="0"/>
                </a:moveTo>
                <a:lnTo>
                  <a:pt x="8583592" y="0"/>
                </a:lnTo>
                <a:lnTo>
                  <a:pt x="8583592" y="7366283"/>
                </a:lnTo>
                <a:lnTo>
                  <a:pt x="0" y="7366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2102943" y="1028700"/>
            <a:ext cx="6587110" cy="8784130"/>
            <a:chOff x="0" y="0"/>
            <a:chExt cx="1020516" cy="1360892"/>
          </a:xfrm>
        </p:grpSpPr>
        <p:sp>
          <p:nvSpPr>
            <p:cNvPr name="Freeform 3" id="3"/>
            <p:cNvSpPr/>
            <p:nvPr/>
          </p:nvSpPr>
          <p:spPr>
            <a:xfrm flipH="false" flipV="false" rot="0">
              <a:off x="0" y="0"/>
              <a:ext cx="1020516" cy="1360892"/>
            </a:xfrm>
            <a:custGeom>
              <a:avLst/>
              <a:gdLst/>
              <a:ahLst/>
              <a:cxnLst/>
              <a:rect r="r" b="b" t="t" l="l"/>
              <a:pathLst>
                <a:path h="1360892" w="1020516">
                  <a:moveTo>
                    <a:pt x="56415" y="0"/>
                  </a:moveTo>
                  <a:lnTo>
                    <a:pt x="964101" y="0"/>
                  </a:lnTo>
                  <a:cubicBezTo>
                    <a:pt x="995258" y="0"/>
                    <a:pt x="1020516" y="25258"/>
                    <a:pt x="1020516" y="56415"/>
                  </a:cubicBezTo>
                  <a:lnTo>
                    <a:pt x="1020516" y="1304477"/>
                  </a:lnTo>
                  <a:cubicBezTo>
                    <a:pt x="1020516" y="1335634"/>
                    <a:pt x="995258" y="1360892"/>
                    <a:pt x="964101" y="1360892"/>
                  </a:cubicBezTo>
                  <a:lnTo>
                    <a:pt x="56415" y="1360892"/>
                  </a:lnTo>
                  <a:cubicBezTo>
                    <a:pt x="25258" y="1360892"/>
                    <a:pt x="0" y="1335634"/>
                    <a:pt x="0" y="1304477"/>
                  </a:cubicBezTo>
                  <a:lnTo>
                    <a:pt x="0" y="56415"/>
                  </a:lnTo>
                  <a:cubicBezTo>
                    <a:pt x="0" y="25258"/>
                    <a:pt x="25258" y="0"/>
                    <a:pt x="56415" y="0"/>
                  </a:cubicBezTo>
                  <a:close/>
                </a:path>
              </a:pathLst>
            </a:custGeom>
            <a:blipFill>
              <a:blip r:embed="rId2"/>
              <a:stretch>
                <a:fillRect l="0" t="-24988" r="0" b="-24988"/>
              </a:stretch>
            </a:blipFill>
          </p:spPr>
        </p:sp>
      </p:grpSp>
      <p:sp>
        <p:nvSpPr>
          <p:cNvPr name="Freeform 4" id="4"/>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5">
              <a:alphaModFix amt="13000"/>
              <a:extLst>
                <a:ext uri="{96DAC541-7B7A-43D3-8B79-37D633B846F1}">
                  <asvg:svgBlip xmlns:asvg="http://schemas.microsoft.com/office/drawing/2016/SVG/main" r:embed="rId6"/>
                </a:ext>
              </a:extLst>
            </a:blip>
            <a:stretch>
              <a:fillRect l="-23080" t="0" r="-1608" b="-23721"/>
            </a:stretch>
          </a:blipFill>
        </p:spPr>
      </p:sp>
      <p:sp>
        <p:nvSpPr>
          <p:cNvPr name="Freeform 6" id="6"/>
          <p:cNvSpPr/>
          <p:nvPr/>
        </p:nvSpPr>
        <p:spPr>
          <a:xfrm flipH="false" flipV="false" rot="0">
            <a:off x="1211973" y="3065575"/>
            <a:ext cx="7011190" cy="6325690"/>
          </a:xfrm>
          <a:custGeom>
            <a:avLst/>
            <a:gdLst/>
            <a:ahLst/>
            <a:cxnLst/>
            <a:rect r="r" b="b" t="t" l="l"/>
            <a:pathLst>
              <a:path h="6325690" w="7011190">
                <a:moveTo>
                  <a:pt x="0" y="0"/>
                </a:moveTo>
                <a:lnTo>
                  <a:pt x="7011191" y="0"/>
                </a:lnTo>
                <a:lnTo>
                  <a:pt x="7011191" y="6325690"/>
                </a:lnTo>
                <a:lnTo>
                  <a:pt x="0" y="63256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1285875"/>
            <a:ext cx="9125422" cy="1416051"/>
          </a:xfrm>
          <a:prstGeom prst="rect">
            <a:avLst/>
          </a:prstGeom>
        </p:spPr>
        <p:txBody>
          <a:bodyPr anchor="t" rtlCol="false" tIns="0" lIns="0" bIns="0" rIns="0">
            <a:spAutoFit/>
          </a:bodyPr>
          <a:lstStyle/>
          <a:p>
            <a:pPr algn="l" marL="0" indent="0" lvl="0">
              <a:lnSpc>
                <a:spcPts val="10450"/>
              </a:lnSpc>
              <a:spcBef>
                <a:spcPct val="0"/>
              </a:spcBef>
            </a:pPr>
            <a:r>
              <a:rPr lang="en-US" b="true" sz="11000" spc="-715">
                <a:solidFill>
                  <a:srgbClr val="3D3D3D"/>
                </a:solidFill>
                <a:latin typeface="Garet Bold"/>
                <a:ea typeface="Garet Bold"/>
                <a:cs typeface="Garet Bold"/>
                <a:sym typeface="Garet Bold"/>
              </a:rPr>
              <a:t>Approach</a:t>
            </a:r>
          </a:p>
        </p:txBody>
      </p:sp>
      <p:sp>
        <p:nvSpPr>
          <p:cNvPr name="TextBox 8" id="8"/>
          <p:cNvSpPr txBox="true"/>
          <p:nvPr/>
        </p:nvSpPr>
        <p:spPr>
          <a:xfrm rot="0">
            <a:off x="1358236" y="5938478"/>
            <a:ext cx="1564320" cy="637034"/>
          </a:xfrm>
          <a:prstGeom prst="rect">
            <a:avLst/>
          </a:prstGeom>
        </p:spPr>
        <p:txBody>
          <a:bodyPr anchor="t" rtlCol="false" tIns="0" lIns="0" bIns="0" rIns="0">
            <a:spAutoFit/>
          </a:bodyPr>
          <a:lstStyle/>
          <a:p>
            <a:pPr algn="ctr">
              <a:lnSpc>
                <a:spcPts val="2415"/>
              </a:lnSpc>
            </a:pPr>
            <a:r>
              <a:rPr lang="en-US" b="true" sz="2542" spc="-165">
                <a:solidFill>
                  <a:srgbClr val="3D3D3D"/>
                </a:solidFill>
                <a:latin typeface="Garet Bold"/>
                <a:ea typeface="Garet Bold"/>
                <a:cs typeface="Garet Bold"/>
                <a:sym typeface="Garet Bold"/>
              </a:rPr>
              <a:t>Back</a:t>
            </a:r>
          </a:p>
          <a:p>
            <a:pPr algn="ctr" marL="0" indent="0" lvl="0">
              <a:lnSpc>
                <a:spcPts val="2415"/>
              </a:lnSpc>
              <a:spcBef>
                <a:spcPct val="0"/>
              </a:spcBef>
            </a:pPr>
            <a:r>
              <a:rPr lang="en-US" b="true" sz="2542" spc="-165">
                <a:solidFill>
                  <a:srgbClr val="3D3D3D"/>
                </a:solidFill>
                <a:latin typeface="Garet Bold"/>
                <a:ea typeface="Garet Bold"/>
                <a:cs typeface="Garet Bold"/>
                <a:sym typeface="Garet Bold"/>
              </a:rPr>
              <a:t> End</a:t>
            </a:r>
          </a:p>
        </p:txBody>
      </p:sp>
      <p:sp>
        <p:nvSpPr>
          <p:cNvPr name="TextBox 9" id="9"/>
          <p:cNvSpPr txBox="true"/>
          <p:nvPr/>
        </p:nvSpPr>
        <p:spPr>
          <a:xfrm rot="0">
            <a:off x="3847080" y="3479777"/>
            <a:ext cx="2446099" cy="355599"/>
          </a:xfrm>
          <a:prstGeom prst="rect">
            <a:avLst/>
          </a:prstGeom>
        </p:spPr>
        <p:txBody>
          <a:bodyPr anchor="t" rtlCol="false" tIns="0" lIns="0" bIns="0" rIns="0">
            <a:spAutoFit/>
          </a:bodyPr>
          <a:lstStyle/>
          <a:p>
            <a:pPr algn="l" marL="0" indent="0" lvl="0">
              <a:lnSpc>
                <a:spcPts val="2659"/>
              </a:lnSpc>
              <a:spcBef>
                <a:spcPct val="0"/>
              </a:spcBef>
            </a:pPr>
            <a:r>
              <a:rPr lang="en-US" b="true" sz="2799" spc="-181">
                <a:solidFill>
                  <a:srgbClr val="FFFFFF"/>
                </a:solidFill>
                <a:latin typeface="Garet Bold"/>
                <a:ea typeface="Garet Bold"/>
                <a:cs typeface="Garet Bold"/>
                <a:sym typeface="Garet Bold"/>
              </a:rPr>
              <a:t>Node JS</a:t>
            </a:r>
          </a:p>
        </p:txBody>
      </p:sp>
      <p:sp>
        <p:nvSpPr>
          <p:cNvPr name="TextBox 10" id="10"/>
          <p:cNvSpPr txBox="true"/>
          <p:nvPr/>
        </p:nvSpPr>
        <p:spPr>
          <a:xfrm rot="0">
            <a:off x="5070129" y="5266893"/>
            <a:ext cx="3396805" cy="355599"/>
          </a:xfrm>
          <a:prstGeom prst="rect">
            <a:avLst/>
          </a:prstGeom>
        </p:spPr>
        <p:txBody>
          <a:bodyPr anchor="t" rtlCol="false" tIns="0" lIns="0" bIns="0" rIns="0">
            <a:spAutoFit/>
          </a:bodyPr>
          <a:lstStyle/>
          <a:p>
            <a:pPr algn="ctr" marL="0" indent="0" lvl="0">
              <a:lnSpc>
                <a:spcPts val="2659"/>
              </a:lnSpc>
              <a:spcBef>
                <a:spcPct val="0"/>
              </a:spcBef>
            </a:pPr>
            <a:r>
              <a:rPr lang="en-US" b="true" sz="2799" spc="-181">
                <a:solidFill>
                  <a:srgbClr val="FFFFFF"/>
                </a:solidFill>
                <a:latin typeface="Garet Bold"/>
                <a:ea typeface="Garet Bold"/>
                <a:cs typeface="Garet Bold"/>
                <a:sym typeface="Garet Bold"/>
              </a:rPr>
              <a:t>Mongo DB</a:t>
            </a:r>
          </a:p>
        </p:txBody>
      </p:sp>
      <p:sp>
        <p:nvSpPr>
          <p:cNvPr name="TextBox 11" id="11"/>
          <p:cNvSpPr txBox="true"/>
          <p:nvPr/>
        </p:nvSpPr>
        <p:spPr>
          <a:xfrm rot="0">
            <a:off x="5777065" y="6927418"/>
            <a:ext cx="2446099" cy="355599"/>
          </a:xfrm>
          <a:prstGeom prst="rect">
            <a:avLst/>
          </a:prstGeom>
        </p:spPr>
        <p:txBody>
          <a:bodyPr anchor="t" rtlCol="false" tIns="0" lIns="0" bIns="0" rIns="0">
            <a:spAutoFit/>
          </a:bodyPr>
          <a:lstStyle/>
          <a:p>
            <a:pPr algn="l" marL="0" indent="0" lvl="0">
              <a:lnSpc>
                <a:spcPts val="2659"/>
              </a:lnSpc>
              <a:spcBef>
                <a:spcPct val="0"/>
              </a:spcBef>
            </a:pPr>
            <a:r>
              <a:rPr lang="en-US" b="true" sz="2799" spc="-181">
                <a:solidFill>
                  <a:srgbClr val="FFFFFF"/>
                </a:solidFill>
                <a:latin typeface="Garet Bold"/>
                <a:ea typeface="Garet Bold"/>
                <a:cs typeface="Garet Bold"/>
                <a:sym typeface="Garet Bold"/>
              </a:rPr>
              <a:t>Postman</a:t>
            </a:r>
          </a:p>
        </p:txBody>
      </p:sp>
      <p:sp>
        <p:nvSpPr>
          <p:cNvPr name="TextBox 12" id="12"/>
          <p:cNvSpPr txBox="true"/>
          <p:nvPr/>
        </p:nvSpPr>
        <p:spPr>
          <a:xfrm rot="0">
            <a:off x="3847080" y="8587942"/>
            <a:ext cx="2446099" cy="355599"/>
          </a:xfrm>
          <a:prstGeom prst="rect">
            <a:avLst/>
          </a:prstGeom>
        </p:spPr>
        <p:txBody>
          <a:bodyPr anchor="t" rtlCol="false" tIns="0" lIns="0" bIns="0" rIns="0">
            <a:spAutoFit/>
          </a:bodyPr>
          <a:lstStyle/>
          <a:p>
            <a:pPr algn="l" marL="0" indent="0" lvl="0">
              <a:lnSpc>
                <a:spcPts val="2659"/>
              </a:lnSpc>
              <a:spcBef>
                <a:spcPct val="0"/>
              </a:spcBef>
            </a:pPr>
            <a:r>
              <a:rPr lang="en-US" b="true" sz="2799" spc="-181">
                <a:solidFill>
                  <a:srgbClr val="FFFFFF"/>
                </a:solidFill>
                <a:latin typeface="Garet Bold"/>
                <a:ea typeface="Garet Bold"/>
                <a:cs typeface="Garet Bold"/>
                <a:sym typeface="Garet Bold"/>
              </a:rPr>
              <a:t>APIS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TextBox 2" id="2"/>
          <p:cNvSpPr txBox="true"/>
          <p:nvPr/>
        </p:nvSpPr>
        <p:spPr>
          <a:xfrm rot="0">
            <a:off x="1028700" y="2499019"/>
            <a:ext cx="13136057" cy="831850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1- Developed the back-end using Node.js for handling server logic efficiently.</a:t>
            </a:r>
          </a:p>
          <a:p>
            <a:pPr algn="l">
              <a:lnSpc>
                <a:spcPts val="3500"/>
              </a:lnSpc>
            </a:pPr>
          </a:p>
          <a:p>
            <a:pPr algn="l">
              <a:lnSpc>
                <a:spcPts val="3500"/>
              </a:lnSpc>
            </a:pPr>
            <a:r>
              <a:rPr lang="en-US" sz="2500">
                <a:solidFill>
                  <a:srgbClr val="3D3D3D"/>
                </a:solidFill>
                <a:latin typeface="Inter"/>
                <a:ea typeface="Inter"/>
                <a:cs typeface="Inter"/>
                <a:sym typeface="Inter"/>
              </a:rPr>
              <a:t>2- Used MongoDB to store user data and application information securely.</a:t>
            </a:r>
          </a:p>
          <a:p>
            <a:pPr algn="l">
              <a:lnSpc>
                <a:spcPts val="3500"/>
              </a:lnSpc>
            </a:pPr>
          </a:p>
          <a:p>
            <a:pPr algn="l">
              <a:lnSpc>
                <a:spcPts val="3500"/>
              </a:lnSpc>
            </a:pPr>
            <a:r>
              <a:rPr lang="en-US" sz="2500">
                <a:solidFill>
                  <a:srgbClr val="3D3D3D"/>
                </a:solidFill>
                <a:latin typeface="Inter"/>
                <a:ea typeface="Inter"/>
                <a:cs typeface="Inter"/>
                <a:sym typeface="Inter"/>
              </a:rPr>
              <a:t>3- Implemented APIs that fetch features for the prediction model and send the results to the front-end for display.</a:t>
            </a:r>
          </a:p>
          <a:p>
            <a:pPr algn="l">
              <a:lnSpc>
                <a:spcPts val="3500"/>
              </a:lnSpc>
            </a:pPr>
          </a:p>
          <a:p>
            <a:pPr algn="l">
              <a:lnSpc>
                <a:spcPts val="3500"/>
              </a:lnSpc>
            </a:pPr>
            <a:r>
              <a:rPr lang="en-US" sz="2500">
                <a:solidFill>
                  <a:srgbClr val="3D3D3D"/>
                </a:solidFill>
                <a:latin typeface="Inter"/>
                <a:ea typeface="Inter"/>
                <a:cs typeface="Inter"/>
                <a:sym typeface="Inter"/>
              </a:rPr>
              <a:t>4- Connected the back-end with the prediction model running on Flask, enabling seamless communication between Node.js and Flask services.</a:t>
            </a:r>
          </a:p>
          <a:p>
            <a:pPr algn="l">
              <a:lnSpc>
                <a:spcPts val="3500"/>
              </a:lnSpc>
            </a:pPr>
          </a:p>
          <a:p>
            <a:pPr algn="l">
              <a:lnSpc>
                <a:spcPts val="3500"/>
              </a:lnSpc>
            </a:pPr>
            <a:r>
              <a:rPr lang="en-US" sz="2500">
                <a:solidFill>
                  <a:srgbClr val="3D3D3D"/>
                </a:solidFill>
                <a:latin typeface="Inter"/>
                <a:ea typeface="Inter"/>
                <a:cs typeface="Inter"/>
                <a:sym typeface="Inter"/>
              </a:rPr>
              <a:t>5</a:t>
            </a:r>
            <a:r>
              <a:rPr lang="en-US" sz="2500">
                <a:solidFill>
                  <a:srgbClr val="3D3D3D"/>
                </a:solidFill>
                <a:latin typeface="Inter"/>
                <a:ea typeface="Inter"/>
                <a:cs typeface="Inter"/>
                <a:sym typeface="Inter"/>
              </a:rPr>
              <a:t>- Managed user authentication with secure login and registration processes, fully integrated with the front-end interface.</a:t>
            </a:r>
          </a:p>
          <a:p>
            <a:pPr algn="l">
              <a:lnSpc>
                <a:spcPts val="3500"/>
              </a:lnSpc>
            </a:pPr>
          </a:p>
          <a:p>
            <a:pPr algn="l">
              <a:lnSpc>
                <a:spcPts val="3500"/>
              </a:lnSpc>
            </a:pPr>
            <a:r>
              <a:rPr lang="en-US" sz="2500">
                <a:solidFill>
                  <a:srgbClr val="3D3D3D"/>
                </a:solidFill>
                <a:latin typeface="Inter"/>
                <a:ea typeface="Inter"/>
                <a:cs typeface="Inter"/>
                <a:sym typeface="Inter"/>
              </a:rPr>
              <a:t>6- Utilized Postman for API testing and validation to ensure robustness and reliability.</a:t>
            </a:r>
          </a:p>
          <a:p>
            <a:pPr algn="l">
              <a:lnSpc>
                <a:spcPts val="3500"/>
              </a:lnSpc>
            </a:pPr>
          </a:p>
          <a:p>
            <a:pPr algn="l">
              <a:lnSpc>
                <a:spcPts val="3500"/>
              </a:lnSpc>
            </a:pPr>
            <a:r>
              <a:rPr lang="en-US" sz="2500">
                <a:solidFill>
                  <a:srgbClr val="3D3D3D"/>
                </a:solidFill>
                <a:latin typeface="Inter"/>
                <a:ea typeface="Inter"/>
                <a:cs typeface="Inter"/>
                <a:sym typeface="Inter"/>
              </a:rPr>
              <a:t>7- Established connection between back-end and front-end using ngrok to expose local server endpoints securely for development and testing.</a:t>
            </a:r>
          </a:p>
          <a:p>
            <a:pPr algn="l">
              <a:lnSpc>
                <a:spcPts val="3500"/>
              </a:lnSpc>
            </a:pPr>
          </a:p>
          <a:p>
            <a:pPr algn="l">
              <a:lnSpc>
                <a:spcPts val="3500"/>
              </a:lnSpc>
            </a:pPr>
          </a:p>
        </p:txBody>
      </p:sp>
      <p:sp>
        <p:nvSpPr>
          <p:cNvPr name="TextBox 3" id="3"/>
          <p:cNvSpPr txBox="true"/>
          <p:nvPr/>
        </p:nvSpPr>
        <p:spPr>
          <a:xfrm rot="0">
            <a:off x="1028700" y="953366"/>
            <a:ext cx="9550093" cy="962030"/>
          </a:xfrm>
          <a:prstGeom prst="rect">
            <a:avLst/>
          </a:prstGeom>
        </p:spPr>
        <p:txBody>
          <a:bodyPr anchor="t" rtlCol="false" tIns="0" lIns="0" bIns="0" rIns="0">
            <a:spAutoFit/>
          </a:bodyPr>
          <a:lstStyle/>
          <a:p>
            <a:pPr algn="l" marL="0" indent="0" lvl="0">
              <a:lnSpc>
                <a:spcPts val="7125"/>
              </a:lnSpc>
            </a:pPr>
            <a:r>
              <a:rPr lang="en-US" b="true" sz="7500" spc="-487">
                <a:solidFill>
                  <a:srgbClr val="3D3D3D"/>
                </a:solidFill>
                <a:latin typeface="Garet Bold"/>
                <a:ea typeface="Garet Bold"/>
                <a:cs typeface="Garet Bold"/>
                <a:sym typeface="Garet Bold"/>
              </a:rPr>
              <a:t>Back End</a:t>
            </a:r>
          </a:p>
        </p:txBody>
      </p:sp>
      <p:sp>
        <p:nvSpPr>
          <p:cNvPr name="Freeform 4" id="4"/>
          <p:cNvSpPr/>
          <p:nvPr/>
        </p:nvSpPr>
        <p:spPr>
          <a:xfrm flipH="false" flipV="false" rot="-521554">
            <a:off x="13136104" y="735581"/>
            <a:ext cx="8583592" cy="7366283"/>
          </a:xfrm>
          <a:custGeom>
            <a:avLst/>
            <a:gdLst/>
            <a:ahLst/>
            <a:cxnLst/>
            <a:rect r="r" b="b" t="t" l="l"/>
            <a:pathLst>
              <a:path h="7366283" w="8583592">
                <a:moveTo>
                  <a:pt x="0" y="0"/>
                </a:moveTo>
                <a:lnTo>
                  <a:pt x="8583592" y="0"/>
                </a:lnTo>
                <a:lnTo>
                  <a:pt x="8583592" y="7366283"/>
                </a:lnTo>
                <a:lnTo>
                  <a:pt x="0" y="73662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06724"/>
            <a:ext cx="12575204" cy="7073553"/>
          </a:xfrm>
          <a:custGeom>
            <a:avLst/>
            <a:gdLst/>
            <a:ahLst/>
            <a:cxnLst/>
            <a:rect r="r" b="b" t="t" l="l"/>
            <a:pathLst>
              <a:path h="7073553" w="12575204">
                <a:moveTo>
                  <a:pt x="0" y="0"/>
                </a:moveTo>
                <a:lnTo>
                  <a:pt x="12575204" y="0"/>
                </a:lnTo>
                <a:lnTo>
                  <a:pt x="12575204" y="7073552"/>
                </a:lnTo>
                <a:lnTo>
                  <a:pt x="0" y="7073552"/>
                </a:lnTo>
                <a:lnTo>
                  <a:pt x="0" y="0"/>
                </a:lnTo>
                <a:close/>
              </a:path>
            </a:pathLst>
          </a:custGeom>
          <a:blipFill>
            <a:blip r:embed="rId2">
              <a:extLst>
                <a:ext uri="{96DAC541-7B7A-43D3-8B79-37D633B846F1}">
                  <asvg:svgBlip xmlns:asvg="http://schemas.microsoft.com/office/drawing/2016/SVG/main" r:embed="rId3"/>
                </a:ext>
              </a:extLst>
            </a:blip>
            <a:stretch>
              <a:fillRect l="-27030" t="-38888" r="-27030" b="-38888"/>
            </a:stretch>
          </a:blipFill>
        </p:spPr>
      </p:sp>
      <p:sp>
        <p:nvSpPr>
          <p:cNvPr name="TextBox 3" id="3"/>
          <p:cNvSpPr txBox="true"/>
          <p:nvPr/>
        </p:nvSpPr>
        <p:spPr>
          <a:xfrm rot="0">
            <a:off x="1626134" y="4443426"/>
            <a:ext cx="10680224" cy="1278045"/>
          </a:xfrm>
          <a:prstGeom prst="rect">
            <a:avLst/>
          </a:prstGeom>
        </p:spPr>
        <p:txBody>
          <a:bodyPr anchor="t" rtlCol="false" tIns="0" lIns="0" bIns="0" rIns="0">
            <a:spAutoFit/>
          </a:bodyPr>
          <a:lstStyle/>
          <a:p>
            <a:pPr algn="l" marL="0" indent="0" lvl="0">
              <a:lnSpc>
                <a:spcPts val="9455"/>
              </a:lnSpc>
              <a:spcBef>
                <a:spcPct val="0"/>
              </a:spcBef>
            </a:pPr>
            <a:r>
              <a:rPr lang="en-US" b="true" sz="9953" spc="-646">
                <a:solidFill>
                  <a:srgbClr val="FFFFFF"/>
                </a:solidFill>
                <a:latin typeface="Garet Bold"/>
                <a:ea typeface="Garet Bold"/>
                <a:cs typeface="Garet Bold"/>
                <a:sym typeface="Garet Bold"/>
              </a:rPr>
              <a:t>Future Work</a:t>
            </a:r>
          </a:p>
        </p:txBody>
      </p:sp>
      <p:grpSp>
        <p:nvGrpSpPr>
          <p:cNvPr name="Group 4" id="4"/>
          <p:cNvGrpSpPr/>
          <p:nvPr/>
        </p:nvGrpSpPr>
        <p:grpSpPr>
          <a:xfrm rot="0">
            <a:off x="10961159" y="-1413871"/>
            <a:ext cx="8073101" cy="12754514"/>
            <a:chOff x="0" y="0"/>
            <a:chExt cx="9686353" cy="15303256"/>
          </a:xfrm>
        </p:grpSpPr>
        <p:sp>
          <p:nvSpPr>
            <p:cNvPr name="Freeform 5" id="5"/>
            <p:cNvSpPr/>
            <p:nvPr/>
          </p:nvSpPr>
          <p:spPr>
            <a:xfrm flipH="false" flipV="false" rot="0">
              <a:off x="-38227" y="-27178"/>
              <a:ext cx="9724580" cy="15330435"/>
            </a:xfrm>
            <a:custGeom>
              <a:avLst/>
              <a:gdLst/>
              <a:ahLst/>
              <a:cxnLst/>
              <a:rect r="r" b="b" t="t" l="l"/>
              <a:pathLst>
                <a:path h="15330435" w="9724580">
                  <a:moveTo>
                    <a:pt x="9245275" y="1620952"/>
                  </a:moveTo>
                  <a:cubicBezTo>
                    <a:pt x="9508925" y="1704006"/>
                    <a:pt x="9724580" y="2091489"/>
                    <a:pt x="9724580" y="2482059"/>
                  </a:cubicBezTo>
                  <a:lnTo>
                    <a:pt x="9724580" y="14620307"/>
                  </a:lnTo>
                  <a:cubicBezTo>
                    <a:pt x="9724580" y="15010877"/>
                    <a:pt x="9503805" y="15330435"/>
                    <a:pt x="9233970" y="15330435"/>
                  </a:cubicBezTo>
                  <a:lnTo>
                    <a:pt x="389333" y="15330435"/>
                  </a:lnTo>
                  <a:cubicBezTo>
                    <a:pt x="119498" y="15330435"/>
                    <a:pt x="0" y="15030019"/>
                    <a:pt x="65744" y="14662914"/>
                  </a:cubicBezTo>
                  <a:lnTo>
                    <a:pt x="3595365" y="560700"/>
                  </a:lnTo>
                  <a:cubicBezTo>
                    <a:pt x="3687301" y="193595"/>
                    <a:pt x="3978254" y="0"/>
                    <a:pt x="4241903" y="44159"/>
                  </a:cubicBezTo>
                  <a:lnTo>
                    <a:pt x="9245275" y="1620952"/>
                  </a:lnTo>
                  <a:close/>
                </a:path>
              </a:pathLst>
            </a:custGeom>
            <a:blipFill>
              <a:blip r:embed="rId4"/>
              <a:stretch>
                <a:fillRect l="-11346" t="0" r="-11346" b="0"/>
              </a:stretch>
            </a:blipFill>
          </p:spPr>
        </p:sp>
      </p:gr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grpSp>
        <p:nvGrpSpPr>
          <p:cNvPr name="Group 2" id="2"/>
          <p:cNvGrpSpPr/>
          <p:nvPr/>
        </p:nvGrpSpPr>
        <p:grpSpPr>
          <a:xfrm rot="0">
            <a:off x="12102943" y="4566460"/>
            <a:ext cx="6587110" cy="5246370"/>
            <a:chOff x="0" y="0"/>
            <a:chExt cx="1020516" cy="812800"/>
          </a:xfrm>
        </p:grpSpPr>
        <p:sp>
          <p:nvSpPr>
            <p:cNvPr name="Freeform 3" id="3"/>
            <p:cNvSpPr/>
            <p:nvPr/>
          </p:nvSpPr>
          <p:spPr>
            <a:xfrm flipH="false" flipV="false" rot="0">
              <a:off x="0" y="0"/>
              <a:ext cx="1020516" cy="812800"/>
            </a:xfrm>
            <a:custGeom>
              <a:avLst/>
              <a:gdLst/>
              <a:ahLst/>
              <a:cxnLst/>
              <a:rect r="r" b="b" t="t" l="l"/>
              <a:pathLst>
                <a:path h="812800" w="1020516">
                  <a:moveTo>
                    <a:pt x="56415" y="0"/>
                  </a:moveTo>
                  <a:lnTo>
                    <a:pt x="964101" y="0"/>
                  </a:lnTo>
                  <a:cubicBezTo>
                    <a:pt x="995258" y="0"/>
                    <a:pt x="1020516" y="25258"/>
                    <a:pt x="1020516" y="56415"/>
                  </a:cubicBezTo>
                  <a:lnTo>
                    <a:pt x="1020516" y="756385"/>
                  </a:lnTo>
                  <a:cubicBezTo>
                    <a:pt x="1020516" y="787542"/>
                    <a:pt x="995258" y="812800"/>
                    <a:pt x="964101" y="812800"/>
                  </a:cubicBezTo>
                  <a:lnTo>
                    <a:pt x="56415" y="812800"/>
                  </a:lnTo>
                  <a:cubicBezTo>
                    <a:pt x="25258" y="812800"/>
                    <a:pt x="0" y="787542"/>
                    <a:pt x="0" y="756385"/>
                  </a:cubicBezTo>
                  <a:lnTo>
                    <a:pt x="0" y="56415"/>
                  </a:lnTo>
                  <a:cubicBezTo>
                    <a:pt x="0" y="25258"/>
                    <a:pt x="25258" y="0"/>
                    <a:pt x="56415" y="0"/>
                  </a:cubicBezTo>
                  <a:close/>
                </a:path>
              </a:pathLst>
            </a:custGeom>
            <a:blipFill>
              <a:blip r:embed="rId2"/>
              <a:stretch>
                <a:fillRect l="0" t="-12777" r="0" b="-12777"/>
              </a:stretch>
            </a:blipFill>
          </p:spPr>
        </p:sp>
      </p:grpSp>
      <p:sp>
        <p:nvSpPr>
          <p:cNvPr name="TextBox 4" id="4"/>
          <p:cNvSpPr txBox="true"/>
          <p:nvPr/>
        </p:nvSpPr>
        <p:spPr>
          <a:xfrm rot="0">
            <a:off x="1028700" y="3033835"/>
            <a:ext cx="10751269" cy="5689600"/>
          </a:xfrm>
          <a:prstGeom prst="rect">
            <a:avLst/>
          </a:prstGeom>
        </p:spPr>
        <p:txBody>
          <a:bodyPr anchor="t" rtlCol="false" tIns="0" lIns="0" bIns="0" rIns="0">
            <a:spAutoFit/>
          </a:bodyPr>
          <a:lstStyle/>
          <a:p>
            <a:pPr algn="l">
              <a:lnSpc>
                <a:spcPts val="3500"/>
              </a:lnSpc>
            </a:pPr>
            <a:r>
              <a:rPr lang="en-US" sz="2500">
                <a:solidFill>
                  <a:srgbClr val="3D3D3D"/>
                </a:solidFill>
                <a:latin typeface="Inter"/>
                <a:ea typeface="Inter"/>
                <a:cs typeface="Inter"/>
                <a:sym typeface="Inter"/>
              </a:rPr>
              <a:t>1- We will expand the platform to support other assets like platinum, and cryptocurrencies for broader market coverage.</a:t>
            </a:r>
          </a:p>
          <a:p>
            <a:pPr algn="l">
              <a:lnSpc>
                <a:spcPts val="3500"/>
              </a:lnSpc>
            </a:pPr>
          </a:p>
          <a:p>
            <a:pPr algn="l">
              <a:lnSpc>
                <a:spcPts val="3500"/>
              </a:lnSpc>
            </a:pPr>
            <a:r>
              <a:rPr lang="en-US" sz="2500">
                <a:solidFill>
                  <a:srgbClr val="3D3D3D"/>
                </a:solidFill>
                <a:latin typeface="Inter"/>
                <a:ea typeface="Inter"/>
                <a:cs typeface="Inter"/>
                <a:sym typeface="Inter"/>
              </a:rPr>
              <a:t>2- We will develop a smarter recommendation system that considers user profiles, risk levels, and behavior for personalized insights.</a:t>
            </a:r>
          </a:p>
          <a:p>
            <a:pPr algn="l">
              <a:lnSpc>
                <a:spcPts val="3500"/>
              </a:lnSpc>
            </a:pPr>
          </a:p>
          <a:p>
            <a:pPr algn="l">
              <a:lnSpc>
                <a:spcPts val="3500"/>
              </a:lnSpc>
            </a:pPr>
            <a:r>
              <a:rPr lang="en-US" sz="2500">
                <a:solidFill>
                  <a:srgbClr val="3D3D3D"/>
                </a:solidFill>
                <a:latin typeface="Inter"/>
                <a:ea typeface="Inter"/>
                <a:cs typeface="Inter"/>
                <a:sym typeface="Inter"/>
              </a:rPr>
              <a:t>3- We will create a mobile application to allow users to receive notifications, view prices, and access forecasts anytime, anywhere.</a:t>
            </a:r>
          </a:p>
          <a:p>
            <a:pPr algn="l">
              <a:lnSpc>
                <a:spcPts val="3500"/>
              </a:lnSpc>
            </a:pPr>
          </a:p>
          <a:p>
            <a:pPr algn="l">
              <a:lnSpc>
                <a:spcPts val="3500"/>
              </a:lnSpc>
            </a:pPr>
            <a:r>
              <a:rPr lang="en-US" sz="2500">
                <a:solidFill>
                  <a:srgbClr val="3D3D3D"/>
                </a:solidFill>
                <a:latin typeface="Inter"/>
                <a:ea typeface="Inter"/>
                <a:cs typeface="Inter"/>
                <a:sym typeface="Inter"/>
              </a:rPr>
              <a:t>4- We will add interactive community features such as feedback, prediction ratings, and discussion forums to enhance user engagement.</a:t>
            </a:r>
          </a:p>
          <a:p>
            <a:pPr algn="l">
              <a:lnSpc>
                <a:spcPts val="3500"/>
              </a:lnSpc>
              <a:spcBef>
                <a:spcPct val="0"/>
              </a:spcBef>
            </a:pPr>
          </a:p>
        </p:txBody>
      </p:sp>
      <p:sp>
        <p:nvSpPr>
          <p:cNvPr name="Freeform 5" id="5"/>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3">
              <a:alphaModFix amt="13000"/>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5">
              <a:alphaModFix amt="13000"/>
              <a:extLst>
                <a:ext uri="{96DAC541-7B7A-43D3-8B79-37D633B846F1}">
                  <asvg:svgBlip xmlns:asvg="http://schemas.microsoft.com/office/drawing/2016/SVG/main" r:embed="rId6"/>
                </a:ext>
              </a:extLst>
            </a:blip>
            <a:stretch>
              <a:fillRect l="-23080" t="0" r="-1608" b="-23721"/>
            </a:stretch>
          </a:blipFill>
        </p:spPr>
      </p:sp>
      <p:sp>
        <p:nvSpPr>
          <p:cNvPr name="Freeform 7" id="7"/>
          <p:cNvSpPr/>
          <p:nvPr/>
        </p:nvSpPr>
        <p:spPr>
          <a:xfrm flipH="false" flipV="false" rot="0">
            <a:off x="13294569" y="364901"/>
            <a:ext cx="4203858" cy="3538884"/>
          </a:xfrm>
          <a:custGeom>
            <a:avLst/>
            <a:gdLst/>
            <a:ahLst/>
            <a:cxnLst/>
            <a:rect r="r" b="b" t="t" l="l"/>
            <a:pathLst>
              <a:path h="3538884" w="4203858">
                <a:moveTo>
                  <a:pt x="0" y="0"/>
                </a:moveTo>
                <a:lnTo>
                  <a:pt x="4203858" y="0"/>
                </a:lnTo>
                <a:lnTo>
                  <a:pt x="4203858" y="3538884"/>
                </a:lnTo>
                <a:lnTo>
                  <a:pt x="0" y="353888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028700" y="1285875"/>
            <a:ext cx="9125422" cy="1416051"/>
          </a:xfrm>
          <a:prstGeom prst="rect">
            <a:avLst/>
          </a:prstGeom>
        </p:spPr>
        <p:txBody>
          <a:bodyPr anchor="t" rtlCol="false" tIns="0" lIns="0" bIns="0" rIns="0">
            <a:spAutoFit/>
          </a:bodyPr>
          <a:lstStyle/>
          <a:p>
            <a:pPr algn="l" marL="0" indent="0" lvl="0">
              <a:lnSpc>
                <a:spcPts val="10450"/>
              </a:lnSpc>
              <a:spcBef>
                <a:spcPct val="0"/>
              </a:spcBef>
            </a:pPr>
            <a:r>
              <a:rPr lang="en-US" b="true" sz="11000" spc="-715">
                <a:solidFill>
                  <a:srgbClr val="3D3D3D"/>
                </a:solidFill>
                <a:latin typeface="Garet Bold"/>
                <a:ea typeface="Garet Bold"/>
                <a:cs typeface="Garet Bold"/>
                <a:sym typeface="Garet Bold"/>
              </a:rPr>
              <a:t>Future Work</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06724"/>
            <a:ext cx="12575204" cy="7073553"/>
          </a:xfrm>
          <a:custGeom>
            <a:avLst/>
            <a:gdLst/>
            <a:ahLst/>
            <a:cxnLst/>
            <a:rect r="r" b="b" t="t" l="l"/>
            <a:pathLst>
              <a:path h="7073553" w="12575204">
                <a:moveTo>
                  <a:pt x="0" y="0"/>
                </a:moveTo>
                <a:lnTo>
                  <a:pt x="12575204" y="0"/>
                </a:lnTo>
                <a:lnTo>
                  <a:pt x="12575204" y="7073552"/>
                </a:lnTo>
                <a:lnTo>
                  <a:pt x="0" y="7073552"/>
                </a:lnTo>
                <a:lnTo>
                  <a:pt x="0" y="0"/>
                </a:lnTo>
                <a:close/>
              </a:path>
            </a:pathLst>
          </a:custGeom>
          <a:blipFill>
            <a:blip r:embed="rId2">
              <a:extLst>
                <a:ext uri="{96DAC541-7B7A-43D3-8B79-37D633B846F1}">
                  <asvg:svgBlip xmlns:asvg="http://schemas.microsoft.com/office/drawing/2016/SVG/main" r:embed="rId3"/>
                </a:ext>
              </a:extLst>
            </a:blip>
            <a:stretch>
              <a:fillRect l="-27030" t="-38888" r="-27030" b="-38888"/>
            </a:stretch>
          </a:blipFill>
        </p:spPr>
      </p:sp>
      <p:sp>
        <p:nvSpPr>
          <p:cNvPr name="TextBox 3" id="3"/>
          <p:cNvSpPr txBox="true"/>
          <p:nvPr/>
        </p:nvSpPr>
        <p:spPr>
          <a:xfrm rot="0">
            <a:off x="1754289" y="4443426"/>
            <a:ext cx="10680224" cy="1278045"/>
          </a:xfrm>
          <a:prstGeom prst="rect">
            <a:avLst/>
          </a:prstGeom>
        </p:spPr>
        <p:txBody>
          <a:bodyPr anchor="t" rtlCol="false" tIns="0" lIns="0" bIns="0" rIns="0">
            <a:spAutoFit/>
          </a:bodyPr>
          <a:lstStyle/>
          <a:p>
            <a:pPr algn="l" marL="0" indent="0" lvl="0">
              <a:lnSpc>
                <a:spcPts val="9455"/>
              </a:lnSpc>
              <a:spcBef>
                <a:spcPct val="0"/>
              </a:spcBef>
            </a:pPr>
            <a:r>
              <a:rPr lang="en-US" b="true" sz="9953" spc="-646">
                <a:solidFill>
                  <a:srgbClr val="FFFFFF"/>
                </a:solidFill>
                <a:latin typeface="Garet Bold"/>
                <a:ea typeface="Garet Bold"/>
                <a:cs typeface="Garet Bold"/>
                <a:sym typeface="Garet Bold"/>
              </a:rPr>
              <a:t>Conclusion</a:t>
            </a:r>
          </a:p>
        </p:txBody>
      </p:sp>
      <p:grpSp>
        <p:nvGrpSpPr>
          <p:cNvPr name="Group 4" id="4"/>
          <p:cNvGrpSpPr/>
          <p:nvPr/>
        </p:nvGrpSpPr>
        <p:grpSpPr>
          <a:xfrm rot="0">
            <a:off x="10961159" y="-1413871"/>
            <a:ext cx="8073101" cy="12754514"/>
            <a:chOff x="0" y="0"/>
            <a:chExt cx="9686353" cy="15303256"/>
          </a:xfrm>
        </p:grpSpPr>
        <p:sp>
          <p:nvSpPr>
            <p:cNvPr name="Freeform 5" id="5"/>
            <p:cNvSpPr/>
            <p:nvPr/>
          </p:nvSpPr>
          <p:spPr>
            <a:xfrm flipH="false" flipV="false" rot="0">
              <a:off x="-38227" y="-27178"/>
              <a:ext cx="9724580" cy="15330435"/>
            </a:xfrm>
            <a:custGeom>
              <a:avLst/>
              <a:gdLst/>
              <a:ahLst/>
              <a:cxnLst/>
              <a:rect r="r" b="b" t="t" l="l"/>
              <a:pathLst>
                <a:path h="15330435" w="9724580">
                  <a:moveTo>
                    <a:pt x="9245275" y="1620952"/>
                  </a:moveTo>
                  <a:cubicBezTo>
                    <a:pt x="9508925" y="1704006"/>
                    <a:pt x="9724580" y="2091489"/>
                    <a:pt x="9724580" y="2482059"/>
                  </a:cubicBezTo>
                  <a:lnTo>
                    <a:pt x="9724580" y="14620307"/>
                  </a:lnTo>
                  <a:cubicBezTo>
                    <a:pt x="9724580" y="15010877"/>
                    <a:pt x="9503805" y="15330435"/>
                    <a:pt x="9233970" y="15330435"/>
                  </a:cubicBezTo>
                  <a:lnTo>
                    <a:pt x="389333" y="15330435"/>
                  </a:lnTo>
                  <a:cubicBezTo>
                    <a:pt x="119498" y="15330435"/>
                    <a:pt x="0" y="15030019"/>
                    <a:pt x="65744" y="14662914"/>
                  </a:cubicBezTo>
                  <a:lnTo>
                    <a:pt x="3595365" y="560700"/>
                  </a:lnTo>
                  <a:cubicBezTo>
                    <a:pt x="3687301" y="193595"/>
                    <a:pt x="3978254" y="0"/>
                    <a:pt x="4241903" y="44159"/>
                  </a:cubicBezTo>
                  <a:lnTo>
                    <a:pt x="9245275" y="1620952"/>
                  </a:lnTo>
                  <a:close/>
                </a:path>
              </a:pathLst>
            </a:custGeom>
            <a:blipFill>
              <a:blip r:embed="rId4"/>
              <a:stretch>
                <a:fillRect l="-11346" t="0" r="-11346" b="0"/>
              </a:stretch>
            </a:blipFill>
          </p:spPr>
        </p:sp>
      </p:gr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496083">
            <a:off x="15020556" y="1137741"/>
            <a:ext cx="6073623" cy="6095789"/>
          </a:xfrm>
          <a:custGeom>
            <a:avLst/>
            <a:gdLst/>
            <a:ahLst/>
            <a:cxnLst/>
            <a:rect r="r" b="b" t="t" l="l"/>
            <a:pathLst>
              <a:path h="6095789" w="6073623">
                <a:moveTo>
                  <a:pt x="6073623" y="0"/>
                </a:moveTo>
                <a:lnTo>
                  <a:pt x="0" y="0"/>
                </a:lnTo>
                <a:lnTo>
                  <a:pt x="0" y="6095790"/>
                </a:lnTo>
                <a:lnTo>
                  <a:pt x="6073623" y="6095790"/>
                </a:lnTo>
                <a:lnTo>
                  <a:pt x="607362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799590"/>
            <a:ext cx="8930405" cy="1416051"/>
          </a:xfrm>
          <a:prstGeom prst="rect">
            <a:avLst/>
          </a:prstGeom>
        </p:spPr>
        <p:txBody>
          <a:bodyPr anchor="t" rtlCol="false" tIns="0" lIns="0" bIns="0" rIns="0">
            <a:spAutoFit/>
          </a:bodyPr>
          <a:lstStyle/>
          <a:p>
            <a:pPr algn="l" marL="0" indent="0" lvl="0">
              <a:lnSpc>
                <a:spcPts val="10450"/>
              </a:lnSpc>
              <a:spcBef>
                <a:spcPct val="0"/>
              </a:spcBef>
            </a:pPr>
            <a:r>
              <a:rPr lang="en-US" b="true" sz="11000" spc="-715">
                <a:solidFill>
                  <a:srgbClr val="3D3D3D"/>
                </a:solidFill>
                <a:latin typeface="Garet Bold"/>
                <a:ea typeface="Garet Bold"/>
                <a:cs typeface="Garet Bold"/>
                <a:sym typeface="Garet Bold"/>
              </a:rPr>
              <a:t>Conclusion</a:t>
            </a:r>
          </a:p>
        </p:txBody>
      </p:sp>
      <p:sp>
        <p:nvSpPr>
          <p:cNvPr name="TextBox 4" id="4"/>
          <p:cNvSpPr txBox="true"/>
          <p:nvPr/>
        </p:nvSpPr>
        <p:spPr>
          <a:xfrm rot="0">
            <a:off x="1028700" y="3639181"/>
            <a:ext cx="6991996" cy="6127750"/>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3D3D3D"/>
                </a:solidFill>
                <a:latin typeface="Inter"/>
                <a:ea typeface="Inter"/>
                <a:cs typeface="Inter"/>
                <a:sym typeface="Inter"/>
              </a:rPr>
              <a:t>Successfully developed a comprehensive platform for gold price prediction and market analysis.</a:t>
            </a:r>
          </a:p>
          <a:p>
            <a:pPr algn="l">
              <a:lnSpc>
                <a:spcPts val="3500"/>
              </a:lnSpc>
            </a:pPr>
          </a:p>
          <a:p>
            <a:pPr algn="l" marL="539751" indent="-269876" lvl="1">
              <a:lnSpc>
                <a:spcPts val="3500"/>
              </a:lnSpc>
              <a:buFont typeface="Arial"/>
              <a:buChar char="•"/>
            </a:pPr>
            <a:r>
              <a:rPr lang="en-US" sz="2500">
                <a:solidFill>
                  <a:srgbClr val="3D3D3D"/>
                </a:solidFill>
                <a:latin typeface="Inter"/>
                <a:ea typeface="Inter"/>
                <a:cs typeface="Inter"/>
                <a:sym typeface="Inter"/>
              </a:rPr>
              <a:t>Built a user-friendly front-end with React, featuring interactive visualizations for deeper insights.</a:t>
            </a:r>
          </a:p>
          <a:p>
            <a:pPr algn="l">
              <a:lnSpc>
                <a:spcPts val="3500"/>
              </a:lnSpc>
            </a:pPr>
          </a:p>
          <a:p>
            <a:pPr algn="l" marL="539751" indent="-269876" lvl="1">
              <a:lnSpc>
                <a:spcPts val="3500"/>
              </a:lnSpc>
              <a:spcBef>
                <a:spcPct val="0"/>
              </a:spcBef>
              <a:buFont typeface="Arial"/>
              <a:buChar char="•"/>
            </a:pPr>
            <a:r>
              <a:rPr lang="en-US" sz="2500">
                <a:solidFill>
                  <a:srgbClr val="3D3D3D"/>
                </a:solidFill>
                <a:latin typeface="Inter"/>
                <a:ea typeface="Inter"/>
                <a:cs typeface="Inter"/>
                <a:sym typeface="Inter"/>
              </a:rPr>
              <a:t>Implemented a robust back-end with Node.js and MongoDB, integrating secure user authentication and real-time API communication.</a:t>
            </a:r>
          </a:p>
          <a:p>
            <a:pPr algn="l">
              <a:lnSpc>
                <a:spcPts val="3500"/>
              </a:lnSpc>
              <a:spcBef>
                <a:spcPct val="0"/>
              </a:spcBef>
            </a:pPr>
          </a:p>
          <a:p>
            <a:pPr algn="l">
              <a:lnSpc>
                <a:spcPts val="3500"/>
              </a:lnSpc>
              <a:spcBef>
                <a:spcPct val="0"/>
              </a:spcBef>
            </a:pPr>
          </a:p>
        </p:txBody>
      </p:sp>
      <p:sp>
        <p:nvSpPr>
          <p:cNvPr name="TextBox 5" id="5"/>
          <p:cNvSpPr txBox="true"/>
          <p:nvPr/>
        </p:nvSpPr>
        <p:spPr>
          <a:xfrm rot="0">
            <a:off x="8571992" y="3662065"/>
            <a:ext cx="6991996" cy="5251450"/>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3D3D3D"/>
                </a:solidFill>
                <a:latin typeface="Inter"/>
                <a:ea typeface="Inter"/>
                <a:cs typeface="Inter"/>
                <a:sym typeface="Inter"/>
              </a:rPr>
              <a:t>Connected the back-end with a powerful LSTM prediction model running on Flask for accurate forecasting.</a:t>
            </a:r>
          </a:p>
          <a:p>
            <a:pPr algn="l">
              <a:lnSpc>
                <a:spcPts val="3500"/>
              </a:lnSpc>
            </a:pPr>
          </a:p>
          <a:p>
            <a:pPr algn="l" marL="539751" indent="-269876" lvl="1">
              <a:lnSpc>
                <a:spcPts val="3500"/>
              </a:lnSpc>
              <a:buFont typeface="Arial"/>
              <a:buChar char="•"/>
            </a:pPr>
            <a:r>
              <a:rPr lang="en-US" sz="2500">
                <a:solidFill>
                  <a:srgbClr val="3D3D3D"/>
                </a:solidFill>
                <a:latin typeface="Inter"/>
                <a:ea typeface="Inter"/>
                <a:cs typeface="Inter"/>
                <a:sym typeface="Inter"/>
              </a:rPr>
              <a:t>Leveraged modern tools and libraries to ensure scalability, reliability, and a smooth user experience.</a:t>
            </a:r>
          </a:p>
          <a:p>
            <a:pPr algn="l">
              <a:lnSpc>
                <a:spcPts val="3500"/>
              </a:lnSpc>
            </a:pPr>
          </a:p>
          <a:p>
            <a:pPr algn="l" marL="539751" indent="-269876" lvl="1">
              <a:lnSpc>
                <a:spcPts val="3500"/>
              </a:lnSpc>
              <a:spcBef>
                <a:spcPct val="0"/>
              </a:spcBef>
              <a:buFont typeface="Arial"/>
              <a:buChar char="•"/>
            </a:pPr>
            <a:r>
              <a:rPr lang="en-US" sz="2500">
                <a:solidFill>
                  <a:srgbClr val="3D3D3D"/>
                </a:solidFill>
                <a:latin typeface="Inter"/>
                <a:ea typeface="Inter"/>
                <a:cs typeface="Inter"/>
                <a:sym typeface="Inter"/>
              </a:rPr>
              <a:t>The platform provides valuable features to support informed investment decisions and market understanding.</a:t>
            </a:r>
          </a:p>
          <a:p>
            <a:pPr algn="l">
              <a:lnSpc>
                <a:spcPts val="3500"/>
              </a:lnSpc>
              <a:spcBef>
                <a:spcPct val="0"/>
              </a:spcBef>
            </a:pPr>
          </a:p>
        </p:txBody>
      </p:sp>
      <p:sp>
        <p:nvSpPr>
          <p:cNvPr name="Freeform 6" id="6"/>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4">
              <a:alphaModFix amt="13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6">
              <a:alphaModFix amt="13000"/>
              <a:extLst>
                <a:ext uri="{96DAC541-7B7A-43D3-8B79-37D633B846F1}">
                  <asvg:svgBlip xmlns:asvg="http://schemas.microsoft.com/office/drawing/2016/SVG/main" r:embed="rId7"/>
                </a:ext>
              </a:extLst>
            </a:blip>
            <a:stretch>
              <a:fillRect l="-23080" t="0" r="-1608" b="-23721"/>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06724"/>
            <a:ext cx="12575204" cy="7073553"/>
          </a:xfrm>
          <a:custGeom>
            <a:avLst/>
            <a:gdLst/>
            <a:ahLst/>
            <a:cxnLst/>
            <a:rect r="r" b="b" t="t" l="l"/>
            <a:pathLst>
              <a:path h="7073553" w="12575204">
                <a:moveTo>
                  <a:pt x="0" y="0"/>
                </a:moveTo>
                <a:lnTo>
                  <a:pt x="12575204" y="0"/>
                </a:lnTo>
                <a:lnTo>
                  <a:pt x="12575204" y="7073552"/>
                </a:lnTo>
                <a:lnTo>
                  <a:pt x="0" y="7073552"/>
                </a:lnTo>
                <a:lnTo>
                  <a:pt x="0" y="0"/>
                </a:lnTo>
                <a:close/>
              </a:path>
            </a:pathLst>
          </a:custGeom>
          <a:blipFill>
            <a:blip r:embed="rId2">
              <a:extLst>
                <a:ext uri="{96DAC541-7B7A-43D3-8B79-37D633B846F1}">
                  <asvg:svgBlip xmlns:asvg="http://schemas.microsoft.com/office/drawing/2016/SVG/main" r:embed="rId3"/>
                </a:ext>
              </a:extLst>
            </a:blip>
            <a:stretch>
              <a:fillRect l="-27030" t="-38888" r="-27030" b="-38888"/>
            </a:stretch>
          </a:blipFill>
        </p:spPr>
      </p:sp>
      <p:sp>
        <p:nvSpPr>
          <p:cNvPr name="TextBox 3" id="3"/>
          <p:cNvSpPr txBox="true"/>
          <p:nvPr/>
        </p:nvSpPr>
        <p:spPr>
          <a:xfrm rot="0">
            <a:off x="1754289" y="4443426"/>
            <a:ext cx="10680224" cy="1278045"/>
          </a:xfrm>
          <a:prstGeom prst="rect">
            <a:avLst/>
          </a:prstGeom>
        </p:spPr>
        <p:txBody>
          <a:bodyPr anchor="t" rtlCol="false" tIns="0" lIns="0" bIns="0" rIns="0">
            <a:spAutoFit/>
          </a:bodyPr>
          <a:lstStyle/>
          <a:p>
            <a:pPr algn="l" marL="0" indent="0" lvl="0">
              <a:lnSpc>
                <a:spcPts val="9455"/>
              </a:lnSpc>
              <a:spcBef>
                <a:spcPct val="0"/>
              </a:spcBef>
            </a:pPr>
            <a:r>
              <a:rPr lang="en-US" b="true" sz="9953" spc="-646">
                <a:solidFill>
                  <a:srgbClr val="FFFFFF"/>
                </a:solidFill>
                <a:latin typeface="Garet Bold"/>
                <a:ea typeface="Garet Bold"/>
                <a:cs typeface="Garet Bold"/>
                <a:sym typeface="Garet Bold"/>
              </a:rPr>
              <a:t>References</a:t>
            </a:r>
          </a:p>
        </p:txBody>
      </p:sp>
      <p:grpSp>
        <p:nvGrpSpPr>
          <p:cNvPr name="Group 4" id="4"/>
          <p:cNvGrpSpPr/>
          <p:nvPr/>
        </p:nvGrpSpPr>
        <p:grpSpPr>
          <a:xfrm rot="0">
            <a:off x="10961159" y="-1413871"/>
            <a:ext cx="8073101" cy="12754514"/>
            <a:chOff x="0" y="0"/>
            <a:chExt cx="9686353" cy="15303256"/>
          </a:xfrm>
        </p:grpSpPr>
        <p:sp>
          <p:nvSpPr>
            <p:cNvPr name="Freeform 5" id="5"/>
            <p:cNvSpPr/>
            <p:nvPr/>
          </p:nvSpPr>
          <p:spPr>
            <a:xfrm flipH="false" flipV="false" rot="0">
              <a:off x="-38227" y="-27178"/>
              <a:ext cx="9724580" cy="15330435"/>
            </a:xfrm>
            <a:custGeom>
              <a:avLst/>
              <a:gdLst/>
              <a:ahLst/>
              <a:cxnLst/>
              <a:rect r="r" b="b" t="t" l="l"/>
              <a:pathLst>
                <a:path h="15330435" w="9724580">
                  <a:moveTo>
                    <a:pt x="9245275" y="1620952"/>
                  </a:moveTo>
                  <a:cubicBezTo>
                    <a:pt x="9508925" y="1704006"/>
                    <a:pt x="9724580" y="2091489"/>
                    <a:pt x="9724580" y="2482059"/>
                  </a:cubicBezTo>
                  <a:lnTo>
                    <a:pt x="9724580" y="14620307"/>
                  </a:lnTo>
                  <a:cubicBezTo>
                    <a:pt x="9724580" y="15010877"/>
                    <a:pt x="9503805" y="15330435"/>
                    <a:pt x="9233970" y="15330435"/>
                  </a:cubicBezTo>
                  <a:lnTo>
                    <a:pt x="389333" y="15330435"/>
                  </a:lnTo>
                  <a:cubicBezTo>
                    <a:pt x="119498" y="15330435"/>
                    <a:pt x="0" y="15030019"/>
                    <a:pt x="65744" y="14662914"/>
                  </a:cubicBezTo>
                  <a:lnTo>
                    <a:pt x="3595365" y="560700"/>
                  </a:lnTo>
                  <a:cubicBezTo>
                    <a:pt x="3687301" y="193595"/>
                    <a:pt x="3978254" y="0"/>
                    <a:pt x="4241903" y="44159"/>
                  </a:cubicBezTo>
                  <a:lnTo>
                    <a:pt x="9245275" y="1620952"/>
                  </a:lnTo>
                  <a:close/>
                </a:path>
              </a:pathLst>
            </a:custGeom>
            <a:blipFill>
              <a:blip r:embed="rId4"/>
              <a:stretch>
                <a:fillRect l="-11346" t="0" r="-11346"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237971">
            <a:off x="14775896" y="1022661"/>
            <a:ext cx="5650291" cy="4509960"/>
          </a:xfrm>
          <a:custGeom>
            <a:avLst/>
            <a:gdLst/>
            <a:ahLst/>
            <a:cxnLst/>
            <a:rect r="r" b="b" t="t" l="l"/>
            <a:pathLst>
              <a:path h="4509960" w="5650291">
                <a:moveTo>
                  <a:pt x="0" y="0"/>
                </a:moveTo>
                <a:lnTo>
                  <a:pt x="5650291" y="0"/>
                </a:lnTo>
                <a:lnTo>
                  <a:pt x="5650291" y="4509960"/>
                </a:lnTo>
                <a:lnTo>
                  <a:pt x="0" y="45099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597288" y="6100874"/>
            <a:ext cx="5227008" cy="5246085"/>
          </a:xfrm>
          <a:custGeom>
            <a:avLst/>
            <a:gdLst/>
            <a:ahLst/>
            <a:cxnLst/>
            <a:rect r="r" b="b" t="t" l="l"/>
            <a:pathLst>
              <a:path h="5246085" w="5227008">
                <a:moveTo>
                  <a:pt x="0" y="0"/>
                </a:moveTo>
                <a:lnTo>
                  <a:pt x="5227008" y="0"/>
                </a:lnTo>
                <a:lnTo>
                  <a:pt x="5227008" y="5246085"/>
                </a:lnTo>
                <a:lnTo>
                  <a:pt x="0" y="524608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028700" y="3008425"/>
            <a:ext cx="12982999" cy="6127750"/>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3D3D3D"/>
                </a:solidFill>
                <a:latin typeface="Inter"/>
                <a:ea typeface="Inter"/>
                <a:cs typeface="Inter"/>
                <a:sym typeface="Inter"/>
              </a:rPr>
              <a:t>The gold market is highly volatile, making it difficult for investors to predict price movements and make informed decisions.</a:t>
            </a:r>
          </a:p>
          <a:p>
            <a:pPr algn="l">
              <a:lnSpc>
                <a:spcPts val="3500"/>
              </a:lnSpc>
            </a:pPr>
          </a:p>
          <a:p>
            <a:pPr algn="l" marL="539751" indent="-269876" lvl="1">
              <a:lnSpc>
                <a:spcPts val="3500"/>
              </a:lnSpc>
              <a:buFont typeface="Arial"/>
              <a:buChar char="•"/>
            </a:pPr>
            <a:r>
              <a:rPr lang="en-US" sz="2500">
                <a:solidFill>
                  <a:srgbClr val="3D3D3D"/>
                </a:solidFill>
                <a:latin typeface="Inter"/>
                <a:ea typeface="Inter"/>
                <a:cs typeface="Inter"/>
                <a:sym typeface="Inter"/>
              </a:rPr>
              <a:t>This project aims to develop a deep learning-based system to forecast gold prices using historical price data and key economic indicators like inflation and interest rates.</a:t>
            </a:r>
          </a:p>
          <a:p>
            <a:pPr algn="l">
              <a:lnSpc>
                <a:spcPts val="3500"/>
              </a:lnSpc>
            </a:pPr>
          </a:p>
          <a:p>
            <a:pPr algn="l" marL="539751" indent="-269876" lvl="1">
              <a:lnSpc>
                <a:spcPts val="3500"/>
              </a:lnSpc>
              <a:buFont typeface="Arial"/>
              <a:buChar char="•"/>
            </a:pPr>
            <a:r>
              <a:rPr lang="en-US" sz="2500">
                <a:solidFill>
                  <a:srgbClr val="3D3D3D"/>
                </a:solidFill>
                <a:latin typeface="Inter"/>
                <a:ea typeface="Inter"/>
                <a:cs typeface="Inter"/>
                <a:sym typeface="Inter"/>
              </a:rPr>
              <a:t>In addition to price prediction, the system includes gold market analysis, educational resources, expert opinions, and the latest news to help users understand market trends and improve their investment knowledge.</a:t>
            </a:r>
          </a:p>
          <a:p>
            <a:pPr algn="l">
              <a:lnSpc>
                <a:spcPts val="3500"/>
              </a:lnSpc>
            </a:pPr>
          </a:p>
          <a:p>
            <a:pPr algn="l" marL="539751" indent="-269876" lvl="1">
              <a:lnSpc>
                <a:spcPts val="3500"/>
              </a:lnSpc>
              <a:buFont typeface="Arial"/>
              <a:buChar char="•"/>
            </a:pPr>
            <a:r>
              <a:rPr lang="en-US" sz="2500">
                <a:solidFill>
                  <a:srgbClr val="3D3D3D"/>
                </a:solidFill>
                <a:latin typeface="Inter"/>
                <a:ea typeface="Inter"/>
                <a:cs typeface="Inter"/>
                <a:sym typeface="Inter"/>
              </a:rPr>
              <a:t>By combining accurate forecasting models with insightful content, the project offers a reliable tool to support smart investment decisions in gold trading.</a:t>
            </a:r>
          </a:p>
          <a:p>
            <a:pPr algn="l">
              <a:lnSpc>
                <a:spcPts val="3500"/>
              </a:lnSpc>
            </a:pPr>
          </a:p>
        </p:txBody>
      </p:sp>
      <p:sp>
        <p:nvSpPr>
          <p:cNvPr name="TextBox 5" id="5"/>
          <p:cNvSpPr txBox="true"/>
          <p:nvPr/>
        </p:nvSpPr>
        <p:spPr>
          <a:xfrm rot="0">
            <a:off x="1108295" y="1285875"/>
            <a:ext cx="8035705" cy="1405038"/>
          </a:xfrm>
          <a:prstGeom prst="rect">
            <a:avLst/>
          </a:prstGeom>
        </p:spPr>
        <p:txBody>
          <a:bodyPr anchor="t" rtlCol="false" tIns="0" lIns="0" bIns="0" rIns="0">
            <a:spAutoFit/>
          </a:bodyPr>
          <a:lstStyle/>
          <a:p>
            <a:pPr algn="l" marL="0" indent="0" lvl="0">
              <a:lnSpc>
                <a:spcPts val="10405"/>
              </a:lnSpc>
            </a:pPr>
            <a:r>
              <a:rPr lang="en-US" b="true" sz="10953" spc="-711">
                <a:solidFill>
                  <a:srgbClr val="3D3D3D"/>
                </a:solidFill>
                <a:latin typeface="Garet Bold"/>
                <a:ea typeface="Garet Bold"/>
                <a:cs typeface="Garet Bold"/>
                <a:sym typeface="Garet Bold"/>
              </a:rPr>
              <a:t>Abstract</a:t>
            </a:r>
          </a:p>
        </p:txBody>
      </p:sp>
      <p:sp>
        <p:nvSpPr>
          <p:cNvPr name="Freeform 6" id="6"/>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8">
              <a:alphaModFix amt="13000"/>
              <a:extLst>
                <a:ext uri="{96DAC541-7B7A-43D3-8B79-37D633B846F1}">
                  <asvg:svgBlip xmlns:asvg="http://schemas.microsoft.com/office/drawing/2016/SVG/main" r:embed="rId9"/>
                </a:ext>
              </a:extLst>
            </a:blip>
            <a:stretch>
              <a:fillRect l="-23080" t="0" r="-1608" b="-23721"/>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496083">
            <a:off x="15020556" y="1137741"/>
            <a:ext cx="6073623" cy="6095789"/>
          </a:xfrm>
          <a:custGeom>
            <a:avLst/>
            <a:gdLst/>
            <a:ahLst/>
            <a:cxnLst/>
            <a:rect r="r" b="b" t="t" l="l"/>
            <a:pathLst>
              <a:path h="6095789" w="6073623">
                <a:moveTo>
                  <a:pt x="6073623" y="0"/>
                </a:moveTo>
                <a:lnTo>
                  <a:pt x="0" y="0"/>
                </a:lnTo>
                <a:lnTo>
                  <a:pt x="0" y="6095790"/>
                </a:lnTo>
                <a:lnTo>
                  <a:pt x="6073623" y="6095790"/>
                </a:lnTo>
                <a:lnTo>
                  <a:pt x="6073623"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28700" y="1799590"/>
            <a:ext cx="8930405" cy="1416051"/>
          </a:xfrm>
          <a:prstGeom prst="rect">
            <a:avLst/>
          </a:prstGeom>
        </p:spPr>
        <p:txBody>
          <a:bodyPr anchor="t" rtlCol="false" tIns="0" lIns="0" bIns="0" rIns="0">
            <a:spAutoFit/>
          </a:bodyPr>
          <a:lstStyle/>
          <a:p>
            <a:pPr algn="l" marL="0" indent="0" lvl="0">
              <a:lnSpc>
                <a:spcPts val="10450"/>
              </a:lnSpc>
              <a:spcBef>
                <a:spcPct val="0"/>
              </a:spcBef>
            </a:pPr>
            <a:r>
              <a:rPr lang="en-US" b="true" sz="11000" spc="-715">
                <a:solidFill>
                  <a:srgbClr val="3D3D3D"/>
                </a:solidFill>
                <a:latin typeface="Garet Bold"/>
                <a:ea typeface="Garet Bold"/>
                <a:cs typeface="Garet Bold"/>
                <a:sym typeface="Garet Bold"/>
              </a:rPr>
              <a:t>References</a:t>
            </a:r>
          </a:p>
        </p:txBody>
      </p:sp>
      <p:sp>
        <p:nvSpPr>
          <p:cNvPr name="TextBox 4" id="4"/>
          <p:cNvSpPr txBox="true"/>
          <p:nvPr/>
        </p:nvSpPr>
        <p:spPr>
          <a:xfrm rot="0">
            <a:off x="1028700" y="3639181"/>
            <a:ext cx="14646403" cy="4375150"/>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3D3D3D"/>
                </a:solidFill>
                <a:latin typeface="Inter"/>
                <a:ea typeface="Inter"/>
                <a:cs typeface="Inter"/>
                <a:sym typeface="Inter"/>
              </a:rPr>
              <a:t>Bloomberg: </a:t>
            </a:r>
            <a:r>
              <a:rPr lang="en-US" sz="2500" u="sng">
                <a:solidFill>
                  <a:srgbClr val="3D3D3D"/>
                </a:solidFill>
                <a:latin typeface="Inter"/>
                <a:ea typeface="Inter"/>
                <a:cs typeface="Inter"/>
                <a:sym typeface="Inter"/>
                <a:hlinkClick r:id="rId4" tooltip="https://www.bloomberg.com"/>
              </a:rPr>
              <a:t>https://www.bloomberg.com</a:t>
            </a:r>
          </a:p>
          <a:p>
            <a:pPr algn="l">
              <a:lnSpc>
                <a:spcPts val="3500"/>
              </a:lnSpc>
            </a:pPr>
          </a:p>
          <a:p>
            <a:pPr algn="l" marL="539751" indent="-269876" lvl="1">
              <a:lnSpc>
                <a:spcPts val="3500"/>
              </a:lnSpc>
              <a:buFont typeface="Arial"/>
              <a:buChar char="•"/>
            </a:pPr>
            <a:r>
              <a:rPr lang="en-US" sz="2500">
                <a:solidFill>
                  <a:srgbClr val="3D3D3D"/>
                </a:solidFill>
                <a:latin typeface="Inter"/>
                <a:ea typeface="Inter"/>
                <a:cs typeface="Inter"/>
                <a:sym typeface="Inter"/>
              </a:rPr>
              <a:t>Gold Predictor: </a:t>
            </a:r>
            <a:r>
              <a:rPr lang="en-US" sz="2500" u="sng">
                <a:solidFill>
                  <a:srgbClr val="3D3D3D"/>
                </a:solidFill>
                <a:latin typeface="Inter"/>
                <a:ea typeface="Inter"/>
                <a:cs typeface="Inter"/>
                <a:sym typeface="Inter"/>
                <a:hlinkClick r:id="rId5" tooltip="https://goldpredictors.com"/>
              </a:rPr>
              <a:t>https://goldpredictor.com</a:t>
            </a:r>
          </a:p>
          <a:p>
            <a:pPr algn="l">
              <a:lnSpc>
                <a:spcPts val="3500"/>
              </a:lnSpc>
            </a:pPr>
          </a:p>
          <a:p>
            <a:pPr algn="l" marL="539751" indent="-269876" lvl="1">
              <a:lnSpc>
                <a:spcPts val="3500"/>
              </a:lnSpc>
              <a:buFont typeface="Arial"/>
              <a:buChar char="•"/>
            </a:pPr>
            <a:r>
              <a:rPr lang="en-US" sz="2500">
                <a:solidFill>
                  <a:srgbClr val="3D3D3D"/>
                </a:solidFill>
                <a:latin typeface="Inter"/>
                <a:ea typeface="Inter"/>
                <a:cs typeface="Inter"/>
                <a:sym typeface="Inter"/>
              </a:rPr>
              <a:t>TradingView: </a:t>
            </a:r>
            <a:r>
              <a:rPr lang="en-US" sz="2500" u="sng">
                <a:solidFill>
                  <a:srgbClr val="3D3D3D"/>
                </a:solidFill>
                <a:latin typeface="Inter"/>
                <a:ea typeface="Inter"/>
                <a:cs typeface="Inter"/>
                <a:sym typeface="Inter"/>
                <a:hlinkClick r:id="rId6" tooltip="https://www.tradingview.com"/>
              </a:rPr>
              <a:t>https://www.tradingview.com</a:t>
            </a:r>
          </a:p>
          <a:p>
            <a:pPr algn="l">
              <a:lnSpc>
                <a:spcPts val="3500"/>
              </a:lnSpc>
            </a:pPr>
          </a:p>
          <a:p>
            <a:pPr algn="l" marL="539751" indent="-269876" lvl="1">
              <a:lnSpc>
                <a:spcPts val="3500"/>
              </a:lnSpc>
              <a:buFont typeface="Arial"/>
              <a:buChar char="•"/>
            </a:pPr>
            <a:r>
              <a:rPr lang="en-US" sz="2500">
                <a:solidFill>
                  <a:srgbClr val="3D3D3D"/>
                </a:solidFill>
                <a:latin typeface="Inter"/>
                <a:ea typeface="Inter"/>
                <a:cs typeface="Inter"/>
                <a:sym typeface="Inter"/>
              </a:rPr>
              <a:t>FRED API (Federal Reserve Economic Data): https://fred.stlouisfed.org/docs/api/fred/</a:t>
            </a:r>
          </a:p>
          <a:p>
            <a:pPr algn="l">
              <a:lnSpc>
                <a:spcPts val="3500"/>
              </a:lnSpc>
            </a:pPr>
          </a:p>
          <a:p>
            <a:pPr algn="l" marL="539751" indent="-269876" lvl="1">
              <a:lnSpc>
                <a:spcPts val="3500"/>
              </a:lnSpc>
              <a:buFont typeface="Arial"/>
              <a:buChar char="•"/>
            </a:pPr>
            <a:r>
              <a:rPr lang="en-US" sz="2500">
                <a:solidFill>
                  <a:srgbClr val="3D3D3D"/>
                </a:solidFill>
                <a:latin typeface="Inter"/>
                <a:ea typeface="Inter"/>
                <a:cs typeface="Inter"/>
                <a:sym typeface="Inter"/>
              </a:rPr>
              <a:t>Yahoo Finance: </a:t>
            </a:r>
            <a:r>
              <a:rPr lang="en-US" sz="2500" u="sng">
                <a:solidFill>
                  <a:srgbClr val="3D3D3D"/>
                </a:solidFill>
                <a:latin typeface="Inter"/>
                <a:ea typeface="Inter"/>
                <a:cs typeface="Inter"/>
                <a:sym typeface="Inter"/>
                <a:hlinkClick r:id="rId7" tooltip="https://finance.yahoo.com"/>
              </a:rPr>
              <a:t>https://finance.yahoo.com</a:t>
            </a:r>
          </a:p>
          <a:p>
            <a:pPr algn="l">
              <a:lnSpc>
                <a:spcPts val="3500"/>
              </a:lnSpc>
              <a:spcBef>
                <a:spcPct val="0"/>
              </a:spcBef>
            </a:pPr>
          </a:p>
        </p:txBody>
      </p:sp>
      <p:sp>
        <p:nvSpPr>
          <p:cNvPr name="Freeform 5" id="5"/>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8">
              <a:alphaModFix amt="13000"/>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10">
              <a:alphaModFix amt="13000"/>
              <a:extLst>
                <a:ext uri="{96DAC541-7B7A-43D3-8B79-37D633B846F1}">
                  <asvg:svgBlip xmlns:asvg="http://schemas.microsoft.com/office/drawing/2016/SVG/main" r:embed="rId11"/>
                </a:ext>
              </a:extLst>
            </a:blip>
            <a:stretch>
              <a:fillRect l="-23080" t="0" r="-1608" b="-23721"/>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187008">
            <a:off x="-929479" y="-2654441"/>
            <a:ext cx="8583592" cy="7366283"/>
          </a:xfrm>
          <a:custGeom>
            <a:avLst/>
            <a:gdLst/>
            <a:ahLst/>
            <a:cxnLst/>
            <a:rect r="r" b="b" t="t" l="l"/>
            <a:pathLst>
              <a:path h="7366283" w="8583592">
                <a:moveTo>
                  <a:pt x="0" y="0"/>
                </a:moveTo>
                <a:lnTo>
                  <a:pt x="8583592" y="0"/>
                </a:lnTo>
                <a:lnTo>
                  <a:pt x="8583592" y="7366282"/>
                </a:lnTo>
                <a:lnTo>
                  <a:pt x="0" y="736628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68767">
            <a:off x="12435764" y="1142571"/>
            <a:ext cx="4733681" cy="3778338"/>
          </a:xfrm>
          <a:custGeom>
            <a:avLst/>
            <a:gdLst/>
            <a:ahLst/>
            <a:cxnLst/>
            <a:rect r="r" b="b" t="t" l="l"/>
            <a:pathLst>
              <a:path h="3778338" w="4733681">
                <a:moveTo>
                  <a:pt x="0" y="0"/>
                </a:moveTo>
                <a:lnTo>
                  <a:pt x="4733681" y="0"/>
                </a:lnTo>
                <a:lnTo>
                  <a:pt x="4733681" y="3778339"/>
                </a:lnTo>
                <a:lnTo>
                  <a:pt x="0" y="37783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8220136" y="1028700"/>
            <a:ext cx="3326496" cy="3326496"/>
          </a:xfrm>
          <a:custGeom>
            <a:avLst/>
            <a:gdLst/>
            <a:ahLst/>
            <a:cxnLst/>
            <a:rect r="r" b="b" t="t" l="l"/>
            <a:pathLst>
              <a:path h="3326496" w="3326496">
                <a:moveTo>
                  <a:pt x="0" y="0"/>
                </a:moveTo>
                <a:lnTo>
                  <a:pt x="3326496" y="0"/>
                </a:lnTo>
                <a:lnTo>
                  <a:pt x="3326496" y="3326496"/>
                </a:lnTo>
                <a:lnTo>
                  <a:pt x="0" y="33264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16448" y="4938105"/>
            <a:ext cx="16978709" cy="3499128"/>
          </a:xfrm>
          <a:prstGeom prst="rect">
            <a:avLst/>
          </a:prstGeom>
        </p:spPr>
        <p:txBody>
          <a:bodyPr anchor="t" rtlCol="false" tIns="0" lIns="0" bIns="0" rIns="0">
            <a:spAutoFit/>
          </a:bodyPr>
          <a:lstStyle/>
          <a:p>
            <a:pPr algn="l" marL="0" indent="0" lvl="0">
              <a:lnSpc>
                <a:spcPts val="24328"/>
              </a:lnSpc>
            </a:pPr>
            <a:r>
              <a:rPr lang="en-US" b="true" sz="25608" spc="-1024">
                <a:solidFill>
                  <a:srgbClr val="3D3D3D"/>
                </a:solidFill>
                <a:latin typeface="Bodoni FLF"/>
                <a:ea typeface="Bodoni FLF"/>
                <a:cs typeface="Bodoni FLF"/>
                <a:sym typeface="Bodoni FLF"/>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626787"/>
            <a:ext cx="12575204" cy="7073553"/>
          </a:xfrm>
          <a:custGeom>
            <a:avLst/>
            <a:gdLst/>
            <a:ahLst/>
            <a:cxnLst/>
            <a:rect r="r" b="b" t="t" l="l"/>
            <a:pathLst>
              <a:path h="7073553" w="12575204">
                <a:moveTo>
                  <a:pt x="0" y="0"/>
                </a:moveTo>
                <a:lnTo>
                  <a:pt x="12575204" y="0"/>
                </a:lnTo>
                <a:lnTo>
                  <a:pt x="12575204" y="7073553"/>
                </a:lnTo>
                <a:lnTo>
                  <a:pt x="0" y="7073553"/>
                </a:lnTo>
                <a:lnTo>
                  <a:pt x="0" y="0"/>
                </a:lnTo>
                <a:close/>
              </a:path>
            </a:pathLst>
          </a:custGeom>
          <a:blipFill>
            <a:blip r:embed="rId2">
              <a:extLst>
                <a:ext uri="{96DAC541-7B7A-43D3-8B79-37D633B846F1}">
                  <asvg:svgBlip xmlns:asvg="http://schemas.microsoft.com/office/drawing/2016/SVG/main" r:embed="rId3"/>
                </a:ext>
              </a:extLst>
            </a:blip>
            <a:stretch>
              <a:fillRect l="-27030" t="-38888" r="-27030" b="-38888"/>
            </a:stretch>
          </a:blipFill>
        </p:spPr>
      </p:sp>
      <p:sp>
        <p:nvSpPr>
          <p:cNvPr name="TextBox 3" id="3"/>
          <p:cNvSpPr txBox="true"/>
          <p:nvPr/>
        </p:nvSpPr>
        <p:spPr>
          <a:xfrm rot="0">
            <a:off x="1028700" y="1285875"/>
            <a:ext cx="8115300" cy="1405038"/>
          </a:xfrm>
          <a:prstGeom prst="rect">
            <a:avLst/>
          </a:prstGeom>
        </p:spPr>
        <p:txBody>
          <a:bodyPr anchor="t" rtlCol="false" tIns="0" lIns="0" bIns="0" rIns="0">
            <a:spAutoFit/>
          </a:bodyPr>
          <a:lstStyle/>
          <a:p>
            <a:pPr algn="l" marL="0" indent="0" lvl="0">
              <a:lnSpc>
                <a:spcPts val="10405"/>
              </a:lnSpc>
              <a:spcBef>
                <a:spcPct val="0"/>
              </a:spcBef>
            </a:pPr>
            <a:r>
              <a:rPr lang="en-US" b="true" sz="10953" spc="-711" strike="noStrike" u="none">
                <a:solidFill>
                  <a:srgbClr val="3D3D3D"/>
                </a:solidFill>
                <a:latin typeface="Garet Bold"/>
                <a:ea typeface="Garet Bold"/>
                <a:cs typeface="Garet Bold"/>
                <a:sym typeface="Garet Bold"/>
              </a:rPr>
              <a:t>Outline</a:t>
            </a:r>
          </a:p>
        </p:txBody>
      </p:sp>
      <p:sp>
        <p:nvSpPr>
          <p:cNvPr name="TextBox 4" id="4"/>
          <p:cNvSpPr txBox="true"/>
          <p:nvPr/>
        </p:nvSpPr>
        <p:spPr>
          <a:xfrm rot="0">
            <a:off x="1659840" y="3956938"/>
            <a:ext cx="6121708" cy="4365625"/>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FFFFFF"/>
                </a:solidFill>
                <a:latin typeface="Inter Bold"/>
                <a:ea typeface="Inter Bold"/>
                <a:cs typeface="Inter Bold"/>
                <a:sym typeface="Inter Bold"/>
              </a:rPr>
              <a:t>INTRODUCTION</a:t>
            </a:r>
          </a:p>
          <a:p>
            <a:pPr algn="l">
              <a:lnSpc>
                <a:spcPts val="3499"/>
              </a:lnSpc>
            </a:pPr>
          </a:p>
          <a:p>
            <a:pPr algn="l" marL="539749" indent="-269875" lvl="1">
              <a:lnSpc>
                <a:spcPts val="3499"/>
              </a:lnSpc>
              <a:buFont typeface="Arial"/>
              <a:buChar char="•"/>
            </a:pPr>
            <a:r>
              <a:rPr lang="en-US" b="true" sz="2499">
                <a:solidFill>
                  <a:srgbClr val="FFFFFF"/>
                </a:solidFill>
                <a:latin typeface="Inter Bold"/>
                <a:ea typeface="Inter Bold"/>
                <a:cs typeface="Inter Bold"/>
                <a:sym typeface="Inter Bold"/>
              </a:rPr>
              <a:t>PROBLEM STATEMENT</a:t>
            </a:r>
          </a:p>
          <a:p>
            <a:pPr algn="l">
              <a:lnSpc>
                <a:spcPts val="3499"/>
              </a:lnSpc>
            </a:pPr>
          </a:p>
          <a:p>
            <a:pPr algn="l" marL="539749" indent="-269875" lvl="1">
              <a:lnSpc>
                <a:spcPts val="3499"/>
              </a:lnSpc>
              <a:buFont typeface="Arial"/>
              <a:buChar char="•"/>
            </a:pPr>
            <a:r>
              <a:rPr lang="en-US" b="true" sz="2499">
                <a:solidFill>
                  <a:srgbClr val="FFFFFF"/>
                </a:solidFill>
                <a:latin typeface="Inter Bold"/>
                <a:ea typeface="Inter Bold"/>
                <a:cs typeface="Inter Bold"/>
                <a:sym typeface="Inter Bold"/>
              </a:rPr>
              <a:t>RELATED WORK</a:t>
            </a:r>
          </a:p>
          <a:p>
            <a:pPr algn="l">
              <a:lnSpc>
                <a:spcPts val="3499"/>
              </a:lnSpc>
            </a:pPr>
          </a:p>
          <a:p>
            <a:pPr algn="l" marL="539749" indent="-269875" lvl="1">
              <a:lnSpc>
                <a:spcPts val="3499"/>
              </a:lnSpc>
              <a:buFont typeface="Arial"/>
              <a:buChar char="•"/>
            </a:pPr>
            <a:r>
              <a:rPr lang="en-US" b="true" sz="2499">
                <a:solidFill>
                  <a:srgbClr val="FFFFFF"/>
                </a:solidFill>
                <a:latin typeface="Inter Bold"/>
                <a:ea typeface="Inter Bold"/>
                <a:cs typeface="Inter Bold"/>
                <a:sym typeface="Inter Bold"/>
              </a:rPr>
              <a:t>FEATURES</a:t>
            </a:r>
          </a:p>
          <a:p>
            <a:pPr algn="l">
              <a:lnSpc>
                <a:spcPts val="3499"/>
              </a:lnSpc>
            </a:pPr>
          </a:p>
          <a:p>
            <a:pPr algn="l" marL="539749" indent="-269875" lvl="1">
              <a:lnSpc>
                <a:spcPts val="3499"/>
              </a:lnSpc>
              <a:buFont typeface="Arial"/>
              <a:buChar char="•"/>
            </a:pPr>
            <a:r>
              <a:rPr lang="en-US" b="true" sz="2499">
                <a:solidFill>
                  <a:srgbClr val="FFFFFF"/>
                </a:solidFill>
                <a:latin typeface="Inter Bold"/>
                <a:ea typeface="Inter Bold"/>
                <a:cs typeface="Inter Bold"/>
                <a:sym typeface="Inter Bold"/>
              </a:rPr>
              <a:t>TOOLS </a:t>
            </a:r>
            <a:r>
              <a:rPr lang="en-US" b="true" sz="2499">
                <a:solidFill>
                  <a:srgbClr val="FFFFFF"/>
                </a:solidFill>
                <a:latin typeface="Inter Bold"/>
                <a:ea typeface="Inter Bold"/>
                <a:cs typeface="Inter Bold"/>
                <a:sym typeface="Inter Bold"/>
              </a:rPr>
              <a:t>AND THECNOLOGY</a:t>
            </a:r>
          </a:p>
          <a:p>
            <a:pPr algn="l">
              <a:lnSpc>
                <a:spcPts val="3499"/>
              </a:lnSpc>
            </a:pPr>
          </a:p>
        </p:txBody>
      </p:sp>
      <p:sp>
        <p:nvSpPr>
          <p:cNvPr name="TextBox 5" id="5"/>
          <p:cNvSpPr txBox="true"/>
          <p:nvPr/>
        </p:nvSpPr>
        <p:spPr>
          <a:xfrm rot="0">
            <a:off x="6690323" y="3956938"/>
            <a:ext cx="5393949" cy="3489325"/>
          </a:xfrm>
          <a:prstGeom prst="rect">
            <a:avLst/>
          </a:prstGeom>
        </p:spPr>
        <p:txBody>
          <a:bodyPr anchor="t" rtlCol="false" tIns="0" lIns="0" bIns="0" rIns="0">
            <a:spAutoFit/>
          </a:bodyPr>
          <a:lstStyle/>
          <a:p>
            <a:pPr algn="l" marL="539749" indent="-269875" lvl="1">
              <a:lnSpc>
                <a:spcPts val="3499"/>
              </a:lnSpc>
              <a:buFont typeface="Arial"/>
              <a:buChar char="•"/>
            </a:pPr>
            <a:r>
              <a:rPr lang="en-US" b="true" sz="2499">
                <a:solidFill>
                  <a:srgbClr val="FFFFFF"/>
                </a:solidFill>
                <a:latin typeface="Inter Bold"/>
                <a:ea typeface="Inter Bold"/>
                <a:cs typeface="Inter Bold"/>
                <a:sym typeface="Inter Bold"/>
              </a:rPr>
              <a:t>OBJECTIVES AND AP</a:t>
            </a:r>
            <a:r>
              <a:rPr lang="en-US" b="true" sz="2499">
                <a:solidFill>
                  <a:srgbClr val="FFFFFF"/>
                </a:solidFill>
                <a:latin typeface="Inter Bold"/>
                <a:ea typeface="Inter Bold"/>
                <a:cs typeface="Inter Bold"/>
                <a:sym typeface="Inter Bold"/>
              </a:rPr>
              <a:t>PROACH</a:t>
            </a:r>
          </a:p>
          <a:p>
            <a:pPr algn="l">
              <a:lnSpc>
                <a:spcPts val="3499"/>
              </a:lnSpc>
            </a:pPr>
          </a:p>
          <a:p>
            <a:pPr algn="l" marL="539749" indent="-269875" lvl="1">
              <a:lnSpc>
                <a:spcPts val="3499"/>
              </a:lnSpc>
              <a:buFont typeface="Arial"/>
              <a:buChar char="•"/>
            </a:pPr>
            <a:r>
              <a:rPr lang="en-US" b="true" sz="2499">
                <a:solidFill>
                  <a:srgbClr val="FFFFFF"/>
                </a:solidFill>
                <a:latin typeface="Inter Bold"/>
                <a:ea typeface="Inter Bold"/>
                <a:cs typeface="Inter Bold"/>
                <a:sym typeface="Inter Bold"/>
              </a:rPr>
              <a:t>FU</a:t>
            </a:r>
            <a:r>
              <a:rPr lang="en-US" b="true" sz="2499">
                <a:solidFill>
                  <a:srgbClr val="FFFFFF"/>
                </a:solidFill>
                <a:latin typeface="Inter Bold"/>
                <a:ea typeface="Inter Bold"/>
                <a:cs typeface="Inter Bold"/>
                <a:sym typeface="Inter Bold"/>
              </a:rPr>
              <a:t>TURE WORKS</a:t>
            </a:r>
          </a:p>
          <a:p>
            <a:pPr algn="l">
              <a:lnSpc>
                <a:spcPts val="3499"/>
              </a:lnSpc>
            </a:pPr>
          </a:p>
          <a:p>
            <a:pPr algn="l" marL="539749" indent="-269875" lvl="1">
              <a:lnSpc>
                <a:spcPts val="3499"/>
              </a:lnSpc>
              <a:buFont typeface="Arial"/>
              <a:buChar char="•"/>
            </a:pPr>
            <a:r>
              <a:rPr lang="en-US" b="true" sz="2499">
                <a:solidFill>
                  <a:srgbClr val="FFFFFF"/>
                </a:solidFill>
                <a:latin typeface="Inter Bold"/>
                <a:ea typeface="Inter Bold"/>
                <a:cs typeface="Inter Bold"/>
                <a:sym typeface="Inter Bold"/>
              </a:rPr>
              <a:t>CONCLUSIONS</a:t>
            </a:r>
          </a:p>
          <a:p>
            <a:pPr algn="l">
              <a:lnSpc>
                <a:spcPts val="3499"/>
              </a:lnSpc>
            </a:pPr>
          </a:p>
          <a:p>
            <a:pPr algn="l" marL="539749" indent="-269875" lvl="1">
              <a:lnSpc>
                <a:spcPts val="3499"/>
              </a:lnSpc>
              <a:buFont typeface="Arial"/>
              <a:buChar char="•"/>
            </a:pPr>
            <a:r>
              <a:rPr lang="en-US" b="true" sz="2499">
                <a:solidFill>
                  <a:srgbClr val="FFFFFF"/>
                </a:solidFill>
                <a:latin typeface="Inter Bold"/>
                <a:ea typeface="Inter Bold"/>
                <a:cs typeface="Inter Bold"/>
                <a:sym typeface="Inter Bold"/>
              </a:rPr>
              <a:t>REFERENCES</a:t>
            </a:r>
          </a:p>
          <a:p>
            <a:pPr algn="l">
              <a:lnSpc>
                <a:spcPts val="3499"/>
              </a:lnSpc>
            </a:pPr>
          </a:p>
        </p:txBody>
      </p:sp>
      <p:grpSp>
        <p:nvGrpSpPr>
          <p:cNvPr name="Group 6" id="6"/>
          <p:cNvGrpSpPr/>
          <p:nvPr/>
        </p:nvGrpSpPr>
        <p:grpSpPr>
          <a:xfrm rot="0">
            <a:off x="10961159" y="-1413871"/>
            <a:ext cx="8073101" cy="12754514"/>
            <a:chOff x="0" y="0"/>
            <a:chExt cx="9686353" cy="15303256"/>
          </a:xfrm>
        </p:grpSpPr>
        <p:sp>
          <p:nvSpPr>
            <p:cNvPr name="Freeform 7" id="7"/>
            <p:cNvSpPr/>
            <p:nvPr/>
          </p:nvSpPr>
          <p:spPr>
            <a:xfrm flipH="false" flipV="false" rot="0">
              <a:off x="-38227" y="-27178"/>
              <a:ext cx="9724580" cy="15330435"/>
            </a:xfrm>
            <a:custGeom>
              <a:avLst/>
              <a:gdLst/>
              <a:ahLst/>
              <a:cxnLst/>
              <a:rect r="r" b="b" t="t" l="l"/>
              <a:pathLst>
                <a:path h="15330435" w="9724580">
                  <a:moveTo>
                    <a:pt x="9245275" y="1620952"/>
                  </a:moveTo>
                  <a:cubicBezTo>
                    <a:pt x="9508925" y="1704006"/>
                    <a:pt x="9724580" y="2091489"/>
                    <a:pt x="9724580" y="2482059"/>
                  </a:cubicBezTo>
                  <a:lnTo>
                    <a:pt x="9724580" y="14620307"/>
                  </a:lnTo>
                  <a:cubicBezTo>
                    <a:pt x="9724580" y="15010877"/>
                    <a:pt x="9503805" y="15330435"/>
                    <a:pt x="9233970" y="15330435"/>
                  </a:cubicBezTo>
                  <a:lnTo>
                    <a:pt x="389333" y="15330435"/>
                  </a:lnTo>
                  <a:cubicBezTo>
                    <a:pt x="119498" y="15330435"/>
                    <a:pt x="0" y="15030019"/>
                    <a:pt x="65744" y="14662914"/>
                  </a:cubicBezTo>
                  <a:lnTo>
                    <a:pt x="3595365" y="560700"/>
                  </a:lnTo>
                  <a:cubicBezTo>
                    <a:pt x="3687301" y="193595"/>
                    <a:pt x="3978254" y="0"/>
                    <a:pt x="4241903" y="44159"/>
                  </a:cubicBezTo>
                  <a:lnTo>
                    <a:pt x="9245275" y="1620952"/>
                  </a:lnTo>
                  <a:close/>
                </a:path>
              </a:pathLst>
            </a:custGeom>
            <a:blipFill>
              <a:blip r:embed="rId4"/>
              <a:stretch>
                <a:fillRect l="-11346" t="0" r="-11346" b="0"/>
              </a:stretch>
            </a:blipFill>
          </p:spPr>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06724"/>
            <a:ext cx="12575204" cy="7073553"/>
          </a:xfrm>
          <a:custGeom>
            <a:avLst/>
            <a:gdLst/>
            <a:ahLst/>
            <a:cxnLst/>
            <a:rect r="r" b="b" t="t" l="l"/>
            <a:pathLst>
              <a:path h="7073553" w="12575204">
                <a:moveTo>
                  <a:pt x="0" y="0"/>
                </a:moveTo>
                <a:lnTo>
                  <a:pt x="12575204" y="0"/>
                </a:lnTo>
                <a:lnTo>
                  <a:pt x="12575204" y="7073552"/>
                </a:lnTo>
                <a:lnTo>
                  <a:pt x="0" y="7073552"/>
                </a:lnTo>
                <a:lnTo>
                  <a:pt x="0" y="0"/>
                </a:lnTo>
                <a:close/>
              </a:path>
            </a:pathLst>
          </a:custGeom>
          <a:blipFill>
            <a:blip r:embed="rId2">
              <a:extLst>
                <a:ext uri="{96DAC541-7B7A-43D3-8B79-37D633B846F1}">
                  <asvg:svgBlip xmlns:asvg="http://schemas.microsoft.com/office/drawing/2016/SVG/main" r:embed="rId3"/>
                </a:ext>
              </a:extLst>
            </a:blip>
            <a:stretch>
              <a:fillRect l="-27030" t="-38888" r="-27030" b="-38888"/>
            </a:stretch>
          </a:blipFill>
        </p:spPr>
      </p:sp>
      <p:sp>
        <p:nvSpPr>
          <p:cNvPr name="TextBox 3" id="3"/>
          <p:cNvSpPr txBox="true"/>
          <p:nvPr/>
        </p:nvSpPr>
        <p:spPr>
          <a:xfrm rot="0">
            <a:off x="1976190" y="4443426"/>
            <a:ext cx="10680224" cy="1278045"/>
          </a:xfrm>
          <a:prstGeom prst="rect">
            <a:avLst/>
          </a:prstGeom>
        </p:spPr>
        <p:txBody>
          <a:bodyPr anchor="t" rtlCol="false" tIns="0" lIns="0" bIns="0" rIns="0">
            <a:spAutoFit/>
          </a:bodyPr>
          <a:lstStyle/>
          <a:p>
            <a:pPr algn="l" marL="0" indent="0" lvl="0">
              <a:lnSpc>
                <a:spcPts val="9455"/>
              </a:lnSpc>
              <a:spcBef>
                <a:spcPct val="0"/>
              </a:spcBef>
            </a:pPr>
            <a:r>
              <a:rPr lang="en-US" b="true" sz="9953" spc="-646">
                <a:solidFill>
                  <a:srgbClr val="FFFFFF"/>
                </a:solidFill>
                <a:latin typeface="Garet Bold"/>
                <a:ea typeface="Garet Bold"/>
                <a:cs typeface="Garet Bold"/>
                <a:sym typeface="Garet Bold"/>
              </a:rPr>
              <a:t>Introduction</a:t>
            </a:r>
          </a:p>
        </p:txBody>
      </p:sp>
      <p:grpSp>
        <p:nvGrpSpPr>
          <p:cNvPr name="Group 4" id="4"/>
          <p:cNvGrpSpPr/>
          <p:nvPr/>
        </p:nvGrpSpPr>
        <p:grpSpPr>
          <a:xfrm rot="0">
            <a:off x="10961159" y="-1413871"/>
            <a:ext cx="8073101" cy="12754514"/>
            <a:chOff x="0" y="0"/>
            <a:chExt cx="9686353" cy="15303256"/>
          </a:xfrm>
        </p:grpSpPr>
        <p:sp>
          <p:nvSpPr>
            <p:cNvPr name="Freeform 5" id="5"/>
            <p:cNvSpPr/>
            <p:nvPr/>
          </p:nvSpPr>
          <p:spPr>
            <a:xfrm flipH="false" flipV="false" rot="0">
              <a:off x="-38227" y="-27178"/>
              <a:ext cx="9724580" cy="15330435"/>
            </a:xfrm>
            <a:custGeom>
              <a:avLst/>
              <a:gdLst/>
              <a:ahLst/>
              <a:cxnLst/>
              <a:rect r="r" b="b" t="t" l="l"/>
              <a:pathLst>
                <a:path h="15330435" w="9724580">
                  <a:moveTo>
                    <a:pt x="9245275" y="1620952"/>
                  </a:moveTo>
                  <a:cubicBezTo>
                    <a:pt x="9508925" y="1704006"/>
                    <a:pt x="9724580" y="2091489"/>
                    <a:pt x="9724580" y="2482059"/>
                  </a:cubicBezTo>
                  <a:lnTo>
                    <a:pt x="9724580" y="14620307"/>
                  </a:lnTo>
                  <a:cubicBezTo>
                    <a:pt x="9724580" y="15010877"/>
                    <a:pt x="9503805" y="15330435"/>
                    <a:pt x="9233970" y="15330435"/>
                  </a:cubicBezTo>
                  <a:lnTo>
                    <a:pt x="389333" y="15330435"/>
                  </a:lnTo>
                  <a:cubicBezTo>
                    <a:pt x="119498" y="15330435"/>
                    <a:pt x="0" y="15030019"/>
                    <a:pt x="65744" y="14662914"/>
                  </a:cubicBezTo>
                  <a:lnTo>
                    <a:pt x="3595365" y="560700"/>
                  </a:lnTo>
                  <a:cubicBezTo>
                    <a:pt x="3687301" y="193595"/>
                    <a:pt x="3978254" y="0"/>
                    <a:pt x="4241903" y="44159"/>
                  </a:cubicBezTo>
                  <a:lnTo>
                    <a:pt x="9245275" y="1620952"/>
                  </a:lnTo>
                  <a:close/>
                </a:path>
              </a:pathLst>
            </a:custGeom>
            <a:blipFill>
              <a:blip r:embed="rId4"/>
              <a:stretch>
                <a:fillRect l="-11346" t="0" r="-11346"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true" flipV="false" rot="-948071">
            <a:off x="13685874" y="-83548"/>
            <a:ext cx="4398050" cy="5018522"/>
          </a:xfrm>
          <a:custGeom>
            <a:avLst/>
            <a:gdLst/>
            <a:ahLst/>
            <a:cxnLst/>
            <a:rect r="r" b="b" t="t" l="l"/>
            <a:pathLst>
              <a:path h="5018522" w="4398050">
                <a:moveTo>
                  <a:pt x="4398051" y="0"/>
                </a:moveTo>
                <a:lnTo>
                  <a:pt x="0" y="0"/>
                </a:lnTo>
                <a:lnTo>
                  <a:pt x="0" y="5018522"/>
                </a:lnTo>
                <a:lnTo>
                  <a:pt x="4398051" y="5018522"/>
                </a:lnTo>
                <a:lnTo>
                  <a:pt x="439805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69030">
            <a:off x="13578872" y="6047466"/>
            <a:ext cx="4595688" cy="3943936"/>
          </a:xfrm>
          <a:custGeom>
            <a:avLst/>
            <a:gdLst/>
            <a:ahLst/>
            <a:cxnLst/>
            <a:rect r="r" b="b" t="t" l="l"/>
            <a:pathLst>
              <a:path h="3943936" w="4595688">
                <a:moveTo>
                  <a:pt x="0" y="0"/>
                </a:moveTo>
                <a:lnTo>
                  <a:pt x="4595688" y="0"/>
                </a:lnTo>
                <a:lnTo>
                  <a:pt x="4595688" y="3943936"/>
                </a:lnTo>
                <a:lnTo>
                  <a:pt x="0" y="39439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321225" y="2814286"/>
            <a:ext cx="11764473" cy="6127750"/>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3D3D3D"/>
                </a:solidFill>
                <a:latin typeface="Inter"/>
                <a:ea typeface="Inter"/>
                <a:cs typeface="Inter"/>
                <a:sym typeface="Inter"/>
              </a:rPr>
              <a:t>Gold is a key asset in global financial markets, often used as a hedge against inflation and economic instability. However, its price is highly volatile due to factors like inflation, geopolitical events, and currency fluctuations.</a:t>
            </a:r>
          </a:p>
          <a:p>
            <a:pPr algn="l">
              <a:lnSpc>
                <a:spcPts val="3500"/>
              </a:lnSpc>
            </a:pPr>
          </a:p>
          <a:p>
            <a:pPr algn="l" marL="539751" indent="-269876" lvl="1">
              <a:lnSpc>
                <a:spcPts val="3500"/>
              </a:lnSpc>
              <a:buFont typeface="Arial"/>
              <a:buChar char="•"/>
            </a:pPr>
            <a:r>
              <a:rPr lang="en-US" sz="2500">
                <a:solidFill>
                  <a:srgbClr val="3D3D3D"/>
                </a:solidFill>
                <a:latin typeface="Inter"/>
                <a:ea typeface="Inter"/>
                <a:cs typeface="Inter"/>
                <a:sym typeface="Inter"/>
              </a:rPr>
              <a:t>Investors face growing challenges in predicting gold price movements accurately, especially with the increasing complexity of global economic conditions. Traditional analysis methods often fall short in capturing real-time dynamics.</a:t>
            </a:r>
          </a:p>
          <a:p>
            <a:pPr algn="l">
              <a:lnSpc>
                <a:spcPts val="3500"/>
              </a:lnSpc>
            </a:pPr>
          </a:p>
          <a:p>
            <a:pPr algn="l" marL="539751" indent="-269876" lvl="1">
              <a:lnSpc>
                <a:spcPts val="3500"/>
              </a:lnSpc>
              <a:buFont typeface="Arial"/>
              <a:buChar char="•"/>
            </a:pPr>
            <a:r>
              <a:rPr lang="en-US" sz="2500">
                <a:solidFill>
                  <a:srgbClr val="3D3D3D"/>
                </a:solidFill>
                <a:latin typeface="Inter"/>
                <a:ea typeface="Inter"/>
                <a:cs typeface="Inter"/>
                <a:sym typeface="Inter"/>
              </a:rPr>
              <a:t>This project aims to develop a smart and reliable system for forecasting gold prices using deep learning and economic indicators. It also includes expert insights, gold analysis, news, and educational content to help investors make informed decisions and reduce risk.</a:t>
            </a:r>
          </a:p>
        </p:txBody>
      </p:sp>
      <p:sp>
        <p:nvSpPr>
          <p:cNvPr name="TextBox 5" id="5"/>
          <p:cNvSpPr txBox="true"/>
          <p:nvPr/>
        </p:nvSpPr>
        <p:spPr>
          <a:xfrm rot="0">
            <a:off x="1321225" y="1020676"/>
            <a:ext cx="10051751" cy="1405038"/>
          </a:xfrm>
          <a:prstGeom prst="rect">
            <a:avLst/>
          </a:prstGeom>
        </p:spPr>
        <p:txBody>
          <a:bodyPr anchor="t" rtlCol="false" tIns="0" lIns="0" bIns="0" rIns="0">
            <a:spAutoFit/>
          </a:bodyPr>
          <a:lstStyle/>
          <a:p>
            <a:pPr algn="l" marL="0" indent="0" lvl="0">
              <a:lnSpc>
                <a:spcPts val="10405"/>
              </a:lnSpc>
              <a:spcBef>
                <a:spcPct val="0"/>
              </a:spcBef>
            </a:pPr>
            <a:r>
              <a:rPr lang="en-US" b="true" sz="10953" spc="-711">
                <a:solidFill>
                  <a:srgbClr val="3D3D3D"/>
                </a:solidFill>
                <a:latin typeface="Garet Bold"/>
                <a:ea typeface="Garet Bold"/>
                <a:cs typeface="Garet Bold"/>
                <a:sym typeface="Garet Bold"/>
              </a:rPr>
              <a:t>Introduction</a:t>
            </a:r>
          </a:p>
        </p:txBody>
      </p:sp>
      <p:sp>
        <p:nvSpPr>
          <p:cNvPr name="Freeform 6" id="6"/>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8">
              <a:alphaModFix amt="13000"/>
              <a:extLst>
                <a:ext uri="{96DAC541-7B7A-43D3-8B79-37D633B846F1}">
                  <asvg:svgBlip xmlns:asvg="http://schemas.microsoft.com/office/drawing/2016/SVG/main" r:embed="rId9"/>
                </a:ext>
              </a:extLst>
            </a:blip>
            <a:stretch>
              <a:fillRect l="-23080" t="0" r="-1608" b="-23721"/>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06724"/>
            <a:ext cx="12575204" cy="7073553"/>
          </a:xfrm>
          <a:custGeom>
            <a:avLst/>
            <a:gdLst/>
            <a:ahLst/>
            <a:cxnLst/>
            <a:rect r="r" b="b" t="t" l="l"/>
            <a:pathLst>
              <a:path h="7073553" w="12575204">
                <a:moveTo>
                  <a:pt x="0" y="0"/>
                </a:moveTo>
                <a:lnTo>
                  <a:pt x="12575204" y="0"/>
                </a:lnTo>
                <a:lnTo>
                  <a:pt x="12575204" y="7073552"/>
                </a:lnTo>
                <a:lnTo>
                  <a:pt x="0" y="7073552"/>
                </a:lnTo>
                <a:lnTo>
                  <a:pt x="0" y="0"/>
                </a:lnTo>
                <a:close/>
              </a:path>
            </a:pathLst>
          </a:custGeom>
          <a:blipFill>
            <a:blip r:embed="rId2">
              <a:extLst>
                <a:ext uri="{96DAC541-7B7A-43D3-8B79-37D633B846F1}">
                  <asvg:svgBlip xmlns:asvg="http://schemas.microsoft.com/office/drawing/2016/SVG/main" r:embed="rId3"/>
                </a:ext>
              </a:extLst>
            </a:blip>
            <a:stretch>
              <a:fillRect l="-27030" t="-38888" r="-27030" b="-38888"/>
            </a:stretch>
          </a:blipFill>
        </p:spPr>
      </p:sp>
      <p:sp>
        <p:nvSpPr>
          <p:cNvPr name="TextBox 3" id="3"/>
          <p:cNvSpPr txBox="true"/>
          <p:nvPr/>
        </p:nvSpPr>
        <p:spPr>
          <a:xfrm rot="0">
            <a:off x="1976190" y="4023465"/>
            <a:ext cx="10680224" cy="2478195"/>
          </a:xfrm>
          <a:prstGeom prst="rect">
            <a:avLst/>
          </a:prstGeom>
        </p:spPr>
        <p:txBody>
          <a:bodyPr anchor="t" rtlCol="false" tIns="0" lIns="0" bIns="0" rIns="0">
            <a:spAutoFit/>
          </a:bodyPr>
          <a:lstStyle/>
          <a:p>
            <a:pPr algn="l" marL="0" indent="0" lvl="0">
              <a:lnSpc>
                <a:spcPts val="9455"/>
              </a:lnSpc>
              <a:spcBef>
                <a:spcPct val="0"/>
              </a:spcBef>
            </a:pPr>
            <a:r>
              <a:rPr lang="en-US" b="true" sz="9953" spc="-646">
                <a:solidFill>
                  <a:srgbClr val="FFFFFF"/>
                </a:solidFill>
                <a:latin typeface="Garet Bold"/>
                <a:ea typeface="Garet Bold"/>
                <a:cs typeface="Garet Bold"/>
                <a:sym typeface="Garet Bold"/>
              </a:rPr>
              <a:t>Problem Statement</a:t>
            </a:r>
          </a:p>
        </p:txBody>
      </p:sp>
      <p:grpSp>
        <p:nvGrpSpPr>
          <p:cNvPr name="Group 4" id="4"/>
          <p:cNvGrpSpPr/>
          <p:nvPr/>
        </p:nvGrpSpPr>
        <p:grpSpPr>
          <a:xfrm rot="0">
            <a:off x="10961159" y="-1413871"/>
            <a:ext cx="8073101" cy="12754514"/>
            <a:chOff x="0" y="0"/>
            <a:chExt cx="9686353" cy="15303256"/>
          </a:xfrm>
        </p:grpSpPr>
        <p:sp>
          <p:nvSpPr>
            <p:cNvPr name="Freeform 5" id="5"/>
            <p:cNvSpPr/>
            <p:nvPr/>
          </p:nvSpPr>
          <p:spPr>
            <a:xfrm flipH="false" flipV="false" rot="0">
              <a:off x="-38227" y="-27178"/>
              <a:ext cx="9724580" cy="15330435"/>
            </a:xfrm>
            <a:custGeom>
              <a:avLst/>
              <a:gdLst/>
              <a:ahLst/>
              <a:cxnLst/>
              <a:rect r="r" b="b" t="t" l="l"/>
              <a:pathLst>
                <a:path h="15330435" w="9724580">
                  <a:moveTo>
                    <a:pt x="9245275" y="1620952"/>
                  </a:moveTo>
                  <a:cubicBezTo>
                    <a:pt x="9508925" y="1704006"/>
                    <a:pt x="9724580" y="2091489"/>
                    <a:pt x="9724580" y="2482059"/>
                  </a:cubicBezTo>
                  <a:lnTo>
                    <a:pt x="9724580" y="14620307"/>
                  </a:lnTo>
                  <a:cubicBezTo>
                    <a:pt x="9724580" y="15010877"/>
                    <a:pt x="9503805" y="15330435"/>
                    <a:pt x="9233970" y="15330435"/>
                  </a:cubicBezTo>
                  <a:lnTo>
                    <a:pt x="389333" y="15330435"/>
                  </a:lnTo>
                  <a:cubicBezTo>
                    <a:pt x="119498" y="15330435"/>
                    <a:pt x="0" y="15030019"/>
                    <a:pt x="65744" y="14662914"/>
                  </a:cubicBezTo>
                  <a:lnTo>
                    <a:pt x="3595365" y="560700"/>
                  </a:lnTo>
                  <a:cubicBezTo>
                    <a:pt x="3687301" y="193595"/>
                    <a:pt x="3978254" y="0"/>
                    <a:pt x="4241903" y="44159"/>
                  </a:cubicBezTo>
                  <a:lnTo>
                    <a:pt x="9245275" y="1620952"/>
                  </a:lnTo>
                  <a:close/>
                </a:path>
              </a:pathLst>
            </a:custGeom>
            <a:blipFill>
              <a:blip r:embed="rId4"/>
              <a:stretch>
                <a:fillRect l="-11346" t="0" r="-11346" b="0"/>
              </a:stretch>
            </a:blipFill>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8E8E8"/>
        </a:solidFill>
      </p:bgPr>
    </p:bg>
    <p:spTree>
      <p:nvGrpSpPr>
        <p:cNvPr id="1" name=""/>
        <p:cNvGrpSpPr/>
        <p:nvPr/>
      </p:nvGrpSpPr>
      <p:grpSpPr>
        <a:xfrm>
          <a:off x="0" y="0"/>
          <a:ext cx="0" cy="0"/>
          <a:chOff x="0" y="0"/>
          <a:chExt cx="0" cy="0"/>
        </a:xfrm>
      </p:grpSpPr>
      <p:sp>
        <p:nvSpPr>
          <p:cNvPr name="Freeform 2" id="2"/>
          <p:cNvSpPr/>
          <p:nvPr/>
        </p:nvSpPr>
        <p:spPr>
          <a:xfrm flipH="false" flipV="false" rot="0">
            <a:off x="12674437" y="5143500"/>
            <a:ext cx="4366558" cy="4654277"/>
          </a:xfrm>
          <a:custGeom>
            <a:avLst/>
            <a:gdLst/>
            <a:ahLst/>
            <a:cxnLst/>
            <a:rect r="r" b="b" t="t" l="l"/>
            <a:pathLst>
              <a:path h="4654277" w="4366558">
                <a:moveTo>
                  <a:pt x="0" y="0"/>
                </a:moveTo>
                <a:lnTo>
                  <a:pt x="4366558" y="0"/>
                </a:lnTo>
                <a:lnTo>
                  <a:pt x="4366558" y="4654277"/>
                </a:lnTo>
                <a:lnTo>
                  <a:pt x="0" y="46542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789869" y="5040270"/>
            <a:ext cx="1354131" cy="1364719"/>
          </a:xfrm>
          <a:custGeom>
            <a:avLst/>
            <a:gdLst/>
            <a:ahLst/>
            <a:cxnLst/>
            <a:rect r="r" b="b" t="t" l="l"/>
            <a:pathLst>
              <a:path h="1364719" w="1354131">
                <a:moveTo>
                  <a:pt x="0" y="0"/>
                </a:moveTo>
                <a:lnTo>
                  <a:pt x="1354131" y="0"/>
                </a:lnTo>
                <a:lnTo>
                  <a:pt x="1354131" y="1364719"/>
                </a:lnTo>
                <a:lnTo>
                  <a:pt x="0" y="1364719"/>
                </a:lnTo>
                <a:lnTo>
                  <a:pt x="0" y="0"/>
                </a:lnTo>
                <a:close/>
              </a:path>
            </a:pathLst>
          </a:custGeom>
          <a:blipFill>
            <a:blip r:embed="rId4">
              <a:alphaModFix amt="13000"/>
              <a:extLst>
                <a:ext uri="{96DAC541-7B7A-43D3-8B79-37D633B846F1}">
                  <asvg:svgBlip xmlns:asvg="http://schemas.microsoft.com/office/drawing/2016/SVG/main" r:embed="rId5"/>
                </a:ext>
              </a:extLst>
            </a:blip>
            <a:stretch>
              <a:fillRect l="-23080" t="0" r="-1608" b="-23721"/>
            </a:stretch>
          </a:blipFill>
        </p:spPr>
      </p:sp>
      <p:sp>
        <p:nvSpPr>
          <p:cNvPr name="Freeform 4" id="4"/>
          <p:cNvSpPr/>
          <p:nvPr/>
        </p:nvSpPr>
        <p:spPr>
          <a:xfrm flipH="false" flipV="false" rot="0">
            <a:off x="6508031" y="3065575"/>
            <a:ext cx="5271937" cy="4771753"/>
          </a:xfrm>
          <a:custGeom>
            <a:avLst/>
            <a:gdLst/>
            <a:ahLst/>
            <a:cxnLst/>
            <a:rect r="r" b="b" t="t" l="l"/>
            <a:pathLst>
              <a:path h="4771753" w="5271937">
                <a:moveTo>
                  <a:pt x="0" y="0"/>
                </a:moveTo>
                <a:lnTo>
                  <a:pt x="5271938" y="0"/>
                </a:lnTo>
                <a:lnTo>
                  <a:pt x="5271938" y="4771753"/>
                </a:lnTo>
                <a:lnTo>
                  <a:pt x="0" y="4771753"/>
                </a:lnTo>
                <a:lnTo>
                  <a:pt x="0" y="0"/>
                </a:lnTo>
                <a:close/>
              </a:path>
            </a:pathLst>
          </a:custGeom>
          <a:blipFill>
            <a:blip r:embed="rId6">
              <a:alphaModFix amt="13000"/>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503733">
            <a:off x="11026422" y="4099085"/>
            <a:ext cx="1158368" cy="1792446"/>
          </a:xfrm>
          <a:custGeom>
            <a:avLst/>
            <a:gdLst/>
            <a:ahLst/>
            <a:cxnLst/>
            <a:rect r="r" b="b" t="t" l="l"/>
            <a:pathLst>
              <a:path h="1792446" w="1158368">
                <a:moveTo>
                  <a:pt x="0" y="0"/>
                </a:moveTo>
                <a:lnTo>
                  <a:pt x="1158368" y="0"/>
                </a:lnTo>
                <a:lnTo>
                  <a:pt x="1158368" y="1792446"/>
                </a:lnTo>
                <a:lnTo>
                  <a:pt x="0" y="179244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4325198" y="5149923"/>
            <a:ext cx="6576577" cy="4709788"/>
          </a:xfrm>
          <a:custGeom>
            <a:avLst/>
            <a:gdLst/>
            <a:ahLst/>
            <a:cxnLst/>
            <a:rect r="r" b="b" t="t" l="l"/>
            <a:pathLst>
              <a:path h="4709788" w="6576577">
                <a:moveTo>
                  <a:pt x="0" y="0"/>
                </a:moveTo>
                <a:lnTo>
                  <a:pt x="6576577" y="0"/>
                </a:lnTo>
                <a:lnTo>
                  <a:pt x="6576577" y="4709788"/>
                </a:lnTo>
                <a:lnTo>
                  <a:pt x="0" y="47097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7" id="7"/>
          <p:cNvSpPr txBox="true"/>
          <p:nvPr/>
        </p:nvSpPr>
        <p:spPr>
          <a:xfrm rot="0">
            <a:off x="9319985" y="1301749"/>
            <a:ext cx="8035705" cy="2740026"/>
          </a:xfrm>
          <a:prstGeom prst="rect">
            <a:avLst/>
          </a:prstGeom>
        </p:spPr>
        <p:txBody>
          <a:bodyPr anchor="t" rtlCol="false" tIns="0" lIns="0" bIns="0" rIns="0">
            <a:spAutoFit/>
          </a:bodyPr>
          <a:lstStyle/>
          <a:p>
            <a:pPr algn="r" marL="0" indent="0" lvl="0">
              <a:lnSpc>
                <a:spcPts val="10450"/>
              </a:lnSpc>
            </a:pPr>
            <a:r>
              <a:rPr lang="en-US" b="true" sz="11000" spc="-715">
                <a:solidFill>
                  <a:srgbClr val="3D3D3D"/>
                </a:solidFill>
                <a:latin typeface="Garet Bold"/>
                <a:ea typeface="Garet Bold"/>
                <a:cs typeface="Garet Bold"/>
                <a:sym typeface="Garet Bold"/>
              </a:rPr>
              <a:t>Problem</a:t>
            </a:r>
          </a:p>
          <a:p>
            <a:pPr algn="r" marL="0" indent="0" lvl="0">
              <a:lnSpc>
                <a:spcPts val="10450"/>
              </a:lnSpc>
            </a:pPr>
            <a:r>
              <a:rPr lang="en-US" b="true" sz="11000" spc="-715">
                <a:solidFill>
                  <a:srgbClr val="3D3D3D"/>
                </a:solidFill>
                <a:latin typeface="Garet Bold"/>
                <a:ea typeface="Garet Bold"/>
                <a:cs typeface="Garet Bold"/>
                <a:sym typeface="Garet Bold"/>
              </a:rPr>
              <a:t>Statement</a:t>
            </a:r>
          </a:p>
        </p:txBody>
      </p:sp>
      <p:sp>
        <p:nvSpPr>
          <p:cNvPr name="Freeform 8" id="8"/>
          <p:cNvSpPr/>
          <p:nvPr/>
        </p:nvSpPr>
        <p:spPr>
          <a:xfrm flipH="false" flipV="false" rot="0">
            <a:off x="1625478" y="285520"/>
            <a:ext cx="6576577" cy="4709788"/>
          </a:xfrm>
          <a:custGeom>
            <a:avLst/>
            <a:gdLst/>
            <a:ahLst/>
            <a:cxnLst/>
            <a:rect r="r" b="b" t="t" l="l"/>
            <a:pathLst>
              <a:path h="4709788" w="6576577">
                <a:moveTo>
                  <a:pt x="0" y="0"/>
                </a:moveTo>
                <a:lnTo>
                  <a:pt x="6576577" y="0"/>
                </a:lnTo>
                <a:lnTo>
                  <a:pt x="6576577" y="4709788"/>
                </a:lnTo>
                <a:lnTo>
                  <a:pt x="0" y="470978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9" id="9"/>
          <p:cNvSpPr/>
          <p:nvPr/>
        </p:nvSpPr>
        <p:spPr>
          <a:xfrm flipH="true" flipV="false" rot="6643257">
            <a:off x="9279415" y="457989"/>
            <a:ext cx="1158368" cy="1792446"/>
          </a:xfrm>
          <a:custGeom>
            <a:avLst/>
            <a:gdLst/>
            <a:ahLst/>
            <a:cxnLst/>
            <a:rect r="r" b="b" t="t" l="l"/>
            <a:pathLst>
              <a:path h="1792446" w="1158368">
                <a:moveTo>
                  <a:pt x="1158368" y="0"/>
                </a:moveTo>
                <a:lnTo>
                  <a:pt x="0" y="0"/>
                </a:lnTo>
                <a:lnTo>
                  <a:pt x="0" y="1792445"/>
                </a:lnTo>
                <a:lnTo>
                  <a:pt x="1158368" y="1792445"/>
                </a:lnTo>
                <a:lnTo>
                  <a:pt x="1158368"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919762" y="862414"/>
            <a:ext cx="5988008" cy="3498850"/>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3D3D3D"/>
                </a:solidFill>
                <a:latin typeface="Inter"/>
                <a:ea typeface="Inter"/>
                <a:cs typeface="Inter"/>
                <a:sym typeface="Inter"/>
              </a:rPr>
              <a:t>Gold investors struggle to make informed decisions due to the high volatility of the gold market, which is influenced by multiple dynamic factors such as inflation, interest rates, and geopolitical events.</a:t>
            </a:r>
          </a:p>
          <a:p>
            <a:pPr algn="l">
              <a:lnSpc>
                <a:spcPts val="3500"/>
              </a:lnSpc>
              <a:spcBef>
                <a:spcPct val="0"/>
              </a:spcBef>
            </a:pPr>
          </a:p>
          <a:p>
            <a:pPr algn="l">
              <a:lnSpc>
                <a:spcPts val="3500"/>
              </a:lnSpc>
              <a:spcBef>
                <a:spcPct val="0"/>
              </a:spcBef>
            </a:pPr>
          </a:p>
        </p:txBody>
      </p:sp>
      <p:sp>
        <p:nvSpPr>
          <p:cNvPr name="TextBox 11" id="11"/>
          <p:cNvSpPr txBox="true"/>
          <p:nvPr/>
        </p:nvSpPr>
        <p:spPr>
          <a:xfrm rot="0">
            <a:off x="4756474" y="5692639"/>
            <a:ext cx="5714024" cy="3498850"/>
          </a:xfrm>
          <a:prstGeom prst="rect">
            <a:avLst/>
          </a:prstGeom>
        </p:spPr>
        <p:txBody>
          <a:bodyPr anchor="t" rtlCol="false" tIns="0" lIns="0" bIns="0" rIns="0">
            <a:spAutoFit/>
          </a:bodyPr>
          <a:lstStyle/>
          <a:p>
            <a:pPr algn="l" marL="539751" indent="-269876" lvl="1">
              <a:lnSpc>
                <a:spcPts val="3500"/>
              </a:lnSpc>
              <a:buFont typeface="Arial"/>
              <a:buChar char="•"/>
            </a:pPr>
            <a:r>
              <a:rPr lang="en-US" sz="2500">
                <a:solidFill>
                  <a:srgbClr val="3D3D3D"/>
                </a:solidFill>
                <a:latin typeface="Inter"/>
                <a:ea typeface="Inter"/>
                <a:cs typeface="Inter"/>
                <a:sym typeface="Inter"/>
              </a:rPr>
              <a:t>This project was developed to offer a smart forecasting and analysis system that helps users predict gold prices, understand market trends, and stay updated with expert opinions and real-time news.</a:t>
            </a:r>
          </a:p>
          <a:p>
            <a:pPr algn="l">
              <a:lnSpc>
                <a:spcPts val="35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DAGphtwHS94</dc:identifier>
  <dcterms:modified xsi:type="dcterms:W3CDTF">2011-08-01T06:04:30Z</dcterms:modified>
  <cp:revision>1</cp:revision>
  <dc:title>Gold Insights Final Presentation</dc:title>
</cp:coreProperties>
</file>